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69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70" r:id="rId13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473"/>
    <p:restoredTop sz="94610"/>
  </p:normalViewPr>
  <p:slideViewPr>
    <p:cSldViewPr snapToGrid="0" snapToObjects="1">
      <p:cViewPr varScale="1">
        <p:scale>
          <a:sx n="109" d="100"/>
          <a:sy n="109" d="100"/>
        </p:scale>
        <p:origin x="208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04083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3.png"/><Relationship Id="rId10" Type="http://schemas.openxmlformats.org/officeDocument/2006/relationships/image" Target="../media/image13.png"/><Relationship Id="rId4" Type="http://schemas.openxmlformats.org/officeDocument/2006/relationships/image" Target="../media/image10.png"/><Relationship Id="rId9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232" y="2506662"/>
            <a:ext cx="1091153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kern="0" spc="200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ALBEMARLE COUNTY PUBLIC SCHOOLS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640232" y="2963862"/>
            <a:ext cx="10911535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Comprehensive Special Education Review</a:t>
            </a:r>
            <a:endParaRPr lang="en-US" sz="4400" dirty="0"/>
          </a:p>
        </p:txBody>
      </p:sp>
      <p:sp>
        <p:nvSpPr>
          <p:cNvPr id="4" name="Text 2"/>
          <p:cNvSpPr/>
          <p:nvPr/>
        </p:nvSpPr>
        <p:spPr>
          <a:xfrm>
            <a:off x="640232" y="4152582"/>
            <a:ext cx="1091153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Executive Overview   |   July 2026</a:t>
            </a:r>
            <a:endParaRPr lang="en-US" sz="2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3A0B63F-9575-0980-2F90-A2D759A0C4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7854" y="640080"/>
            <a:ext cx="2072005" cy="1123950"/>
          </a:xfrm>
          <a:prstGeom prst="rect">
            <a:avLst/>
          </a:prstGeom>
        </p:spPr>
      </p:pic>
      <p:pic>
        <p:nvPicPr>
          <p:cNvPr id="7" name="Picture 6" descr="Blue text on a black background  AI-generated content may be incorrect.">
            <a:extLst>
              <a:ext uri="{FF2B5EF4-FFF2-40B4-BE49-F238E27FC236}">
                <a16:creationId xmlns:a16="http://schemas.microsoft.com/office/drawing/2014/main" id="{5E67CB05-54B8-4594-B2B2-102D354991F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9879" y="5718175"/>
            <a:ext cx="1530985" cy="4997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t100"/>
          <p:cNvSpPr/>
          <p:nvPr/>
        </p:nvSpPr>
        <p:spPr>
          <a:xfrm>
            <a:off x="640080" y="411480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>
              <a:lnSpc>
                <a:spcPct val="106000"/>
              </a:lnSpc>
              <a:buNone/>
            </a:pPr>
            <a:r>
              <a:rPr lang="en-US" sz="1600" b="1" dirty="0">
                <a:solidFill>
                  <a:srgbClr val="1E3A5F"/>
                </a:solidFill>
                <a:latin typeface="Calibri"/>
                <a:cs typeface="Calibri"/>
              </a:rPr>
              <a:t>SECTION 7</a:t>
            </a:r>
          </a:p>
        </p:txBody>
      </p:sp>
      <p:sp>
        <p:nvSpPr>
          <p:cNvPr id="101" name="t101"/>
          <p:cNvSpPr/>
          <p:nvPr/>
        </p:nvSpPr>
        <p:spPr>
          <a:xfrm>
            <a:off x="640080" y="777240"/>
            <a:ext cx="10881360" cy="731520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>
              <a:lnSpc>
                <a:spcPct val="106000"/>
              </a:lnSpc>
              <a:buNone/>
            </a:pPr>
            <a:r>
              <a:rPr lang="en-US" sz="3600" b="1" dirty="0">
                <a:solidFill>
                  <a:srgbClr val="1E3A5F"/>
                </a:solidFill>
                <a:latin typeface="Calibri"/>
                <a:cs typeface="Calibri"/>
              </a:rPr>
              <a:t>Conclusion &amp; Next Steps</a:t>
            </a:r>
          </a:p>
        </p:txBody>
      </p:sp>
      <p:sp>
        <p:nvSpPr>
          <p:cNvPr id="103" name="t103"/>
          <p:cNvSpPr/>
          <p:nvPr/>
        </p:nvSpPr>
        <p:spPr>
          <a:xfrm>
            <a:off x="640080" y="1874520"/>
            <a:ext cx="1920240" cy="822960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>
              <a:lnSpc>
                <a:spcPct val="106000"/>
              </a:lnSpc>
              <a:buNone/>
            </a:pPr>
            <a:r>
              <a:rPr lang="en-US" b="1" dirty="0">
                <a:solidFill>
                  <a:srgbClr val="1E3A5F"/>
                </a:solidFill>
                <a:latin typeface="Calibri"/>
                <a:cs typeface="Calibri"/>
              </a:rPr>
              <a:t>60 Days</a:t>
            </a:r>
          </a:p>
        </p:txBody>
      </p:sp>
      <p:sp>
        <p:nvSpPr>
          <p:cNvPr id="104" name="t104"/>
          <p:cNvSpPr/>
          <p:nvPr/>
        </p:nvSpPr>
        <p:spPr>
          <a:xfrm>
            <a:off x="2743200" y="1856232"/>
            <a:ext cx="8778240" cy="822960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>
              <a:lnSpc>
                <a:spcPct val="102000"/>
              </a:lnSpc>
              <a:buNone/>
            </a:pPr>
            <a:r>
              <a:rPr lang="en-US" sz="1700" b="1" dirty="0">
                <a:solidFill>
                  <a:srgbClr val="1E3A5F"/>
                </a:solidFill>
                <a:latin typeface="Calibri"/>
                <a:cs typeface="Calibri"/>
              </a:rPr>
              <a:t>Establish Leadership &amp; Communication Infrastructure</a:t>
            </a:r>
          </a:p>
          <a:p>
            <a:pPr>
              <a:lnSpc>
                <a:spcPct val="102000"/>
              </a:lnSpc>
              <a:buNone/>
            </a:pPr>
            <a:r>
              <a:rPr lang="en-US" sz="1400" dirty="0">
                <a:solidFill>
                  <a:srgbClr val="1A1A1A"/>
                </a:solidFill>
                <a:latin typeface="Calibri"/>
                <a:cs typeface="Calibri"/>
              </a:rPr>
              <a:t>A public, multilingual change management framework: what was found, what will be done, and who is accountable.</a:t>
            </a:r>
          </a:p>
        </p:txBody>
      </p:sp>
      <p:sp>
        <p:nvSpPr>
          <p:cNvPr id="105" name="t105"/>
          <p:cNvSpPr/>
          <p:nvPr/>
        </p:nvSpPr>
        <p:spPr>
          <a:xfrm>
            <a:off x="640080" y="2697480"/>
            <a:ext cx="1920240" cy="822960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>
              <a:lnSpc>
                <a:spcPct val="106000"/>
              </a:lnSpc>
              <a:buNone/>
            </a:pPr>
            <a:r>
              <a:rPr lang="en-US" b="1" dirty="0">
                <a:solidFill>
                  <a:srgbClr val="1E3A5F"/>
                </a:solidFill>
                <a:latin typeface="Calibri"/>
                <a:cs typeface="Calibri"/>
              </a:rPr>
              <a:t>This Year</a:t>
            </a:r>
          </a:p>
        </p:txBody>
      </p:sp>
      <p:sp>
        <p:nvSpPr>
          <p:cNvPr id="106" name="t106"/>
          <p:cNvSpPr/>
          <p:nvPr/>
        </p:nvSpPr>
        <p:spPr>
          <a:xfrm>
            <a:off x="2743200" y="2679192"/>
            <a:ext cx="8778240" cy="822960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>
              <a:lnSpc>
                <a:spcPct val="102000"/>
              </a:lnSpc>
              <a:buNone/>
            </a:pPr>
            <a:r>
              <a:rPr lang="en-US" sz="1700" b="1" dirty="0">
                <a:solidFill>
                  <a:srgbClr val="1E3A5F"/>
                </a:solidFill>
                <a:latin typeface="Calibri"/>
                <a:cs typeface="Calibri"/>
              </a:rPr>
              <a:t>Launch the Internal Review</a:t>
            </a:r>
          </a:p>
          <a:p>
            <a:pPr>
              <a:lnSpc>
                <a:spcPct val="102000"/>
              </a:lnSpc>
              <a:buNone/>
            </a:pPr>
            <a:r>
              <a:rPr lang="en-US" sz="1400" dirty="0">
                <a:solidFill>
                  <a:srgbClr val="1A1A1A"/>
                </a:solidFill>
                <a:latin typeface="Calibri"/>
                <a:cs typeface="Calibri"/>
              </a:rPr>
              <a:t>Review English Language Learner (ELL) referral rates and twice-exceptional (2E) eligibility practices. Two areas carry potential IDEA compliance implications.</a:t>
            </a:r>
          </a:p>
        </p:txBody>
      </p:sp>
      <p:sp>
        <p:nvSpPr>
          <p:cNvPr id="107" name="t107"/>
          <p:cNvSpPr/>
          <p:nvPr/>
        </p:nvSpPr>
        <p:spPr>
          <a:xfrm>
            <a:off x="640080" y="3554313"/>
            <a:ext cx="1920240" cy="822960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>
              <a:lnSpc>
                <a:spcPct val="106000"/>
              </a:lnSpc>
              <a:buNone/>
            </a:pPr>
            <a:r>
              <a:rPr lang="en-US" b="1" dirty="0">
                <a:solidFill>
                  <a:srgbClr val="1E3A5F"/>
                </a:solidFill>
                <a:latin typeface="Calibri"/>
                <a:cs typeface="Calibri"/>
              </a:rPr>
              <a:t>This Year</a:t>
            </a:r>
          </a:p>
        </p:txBody>
      </p:sp>
      <p:sp>
        <p:nvSpPr>
          <p:cNvPr id="108" name="t108"/>
          <p:cNvSpPr/>
          <p:nvPr/>
        </p:nvSpPr>
        <p:spPr>
          <a:xfrm>
            <a:off x="2743200" y="3554313"/>
            <a:ext cx="8778240" cy="822960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>
              <a:lnSpc>
                <a:spcPct val="102000"/>
              </a:lnSpc>
              <a:buNone/>
            </a:pPr>
            <a:r>
              <a:rPr lang="en-US" sz="1700" b="1" dirty="0">
                <a:solidFill>
                  <a:srgbClr val="1E3A5F"/>
                </a:solidFill>
                <a:latin typeface="Calibri"/>
                <a:cs typeface="Calibri"/>
              </a:rPr>
              <a:t>Restore SPED-GenEd Co-Planning Time</a:t>
            </a:r>
          </a:p>
          <a:p>
            <a:pPr>
              <a:lnSpc>
                <a:spcPct val="102000"/>
              </a:lnSpc>
              <a:buNone/>
            </a:pPr>
            <a:r>
              <a:rPr lang="en-US" sz="1400" dirty="0">
                <a:solidFill>
                  <a:srgbClr val="1A1A1A"/>
                </a:solidFill>
                <a:latin typeface="Calibri"/>
                <a:cs typeface="Calibri"/>
              </a:rPr>
              <a:t>Commission an impact review and communicate a transparent path to restoration. A key trust signal for staff.</a:t>
            </a:r>
          </a:p>
        </p:txBody>
      </p:sp>
      <p:sp>
        <p:nvSpPr>
          <p:cNvPr id="109" name="t109"/>
          <p:cNvSpPr/>
          <p:nvPr/>
        </p:nvSpPr>
        <p:spPr>
          <a:xfrm>
            <a:off x="640080" y="4343400"/>
            <a:ext cx="1920240" cy="822960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>
              <a:lnSpc>
                <a:spcPct val="106000"/>
              </a:lnSpc>
              <a:buNone/>
            </a:pPr>
            <a:r>
              <a:rPr lang="en-US" b="1" dirty="0">
                <a:solidFill>
                  <a:srgbClr val="1E3A5F"/>
                </a:solidFill>
                <a:latin typeface="Calibri"/>
                <a:cs typeface="Calibri"/>
              </a:rPr>
              <a:t>90 Days</a:t>
            </a:r>
          </a:p>
        </p:txBody>
      </p:sp>
      <p:sp>
        <p:nvSpPr>
          <p:cNvPr id="110" name="t110"/>
          <p:cNvSpPr/>
          <p:nvPr/>
        </p:nvSpPr>
        <p:spPr>
          <a:xfrm>
            <a:off x="2743200" y="4325112"/>
            <a:ext cx="8778240" cy="822960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>
              <a:lnSpc>
                <a:spcPct val="102000"/>
              </a:lnSpc>
              <a:buNone/>
            </a:pPr>
            <a:r>
              <a:rPr lang="en-US" sz="1700" b="1" dirty="0">
                <a:solidFill>
                  <a:srgbClr val="1E3A5F"/>
                </a:solidFill>
                <a:latin typeface="Calibri"/>
                <a:cs typeface="Calibri"/>
              </a:rPr>
              <a:t>Adopt a Continuous Improvement Cycle</a:t>
            </a:r>
          </a:p>
          <a:p>
            <a:pPr>
              <a:lnSpc>
                <a:spcPct val="102000"/>
              </a:lnSpc>
              <a:buNone/>
            </a:pPr>
            <a:r>
              <a:rPr lang="en-US" sz="1400" dirty="0">
                <a:solidFill>
                  <a:srgbClr val="1A1A1A"/>
                </a:solidFill>
                <a:latin typeface="Calibri"/>
                <a:cs typeface="Calibri"/>
              </a:rPr>
              <a:t>A Plan-Do-Study-Act cycle with a named accountable lead for each of the twelve recommendations.</a:t>
            </a:r>
          </a:p>
        </p:txBody>
      </p:sp>
      <p:sp>
        <p:nvSpPr>
          <p:cNvPr id="111" name="t111"/>
          <p:cNvSpPr/>
          <p:nvPr/>
        </p:nvSpPr>
        <p:spPr>
          <a:xfrm>
            <a:off x="640080" y="5166360"/>
            <a:ext cx="1920240" cy="822960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>
              <a:lnSpc>
                <a:spcPct val="106000"/>
              </a:lnSpc>
              <a:buNone/>
            </a:pPr>
            <a:r>
              <a:rPr lang="en-US" b="1" dirty="0">
                <a:solidFill>
                  <a:srgbClr val="1E3A5F"/>
                </a:solidFill>
                <a:latin typeface="Calibri"/>
                <a:cs typeface="Calibri"/>
              </a:rPr>
              <a:t>Before Next Year</a:t>
            </a:r>
          </a:p>
        </p:txBody>
      </p:sp>
      <p:sp>
        <p:nvSpPr>
          <p:cNvPr id="112" name="t112"/>
          <p:cNvSpPr/>
          <p:nvPr/>
        </p:nvSpPr>
        <p:spPr>
          <a:xfrm>
            <a:off x="2743200" y="5148072"/>
            <a:ext cx="8778240" cy="822960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>
              <a:lnSpc>
                <a:spcPct val="102000"/>
              </a:lnSpc>
              <a:buNone/>
            </a:pPr>
            <a:r>
              <a:rPr lang="en-US" sz="1700" b="1" dirty="0">
                <a:solidFill>
                  <a:srgbClr val="1E3A5F"/>
                </a:solidFill>
                <a:latin typeface="Calibri"/>
                <a:cs typeface="Calibri"/>
              </a:rPr>
              <a:t>Begin Professional Learning System Design</a:t>
            </a:r>
          </a:p>
          <a:p>
            <a:pPr>
              <a:lnSpc>
                <a:spcPct val="102000"/>
              </a:lnSpc>
              <a:buNone/>
            </a:pPr>
            <a:r>
              <a:rPr lang="en-US" sz="1400" dirty="0">
                <a:solidFill>
                  <a:srgbClr val="1A1A1A"/>
                </a:solidFill>
                <a:latin typeface="Calibri"/>
                <a:cs typeface="Calibri"/>
              </a:rPr>
              <a:t>A 24-month roadmap co-designed with teachers, coordinators, building administrators, and paraprofessionals.</a:t>
            </a:r>
          </a:p>
        </p:txBody>
      </p:sp>
      <p:sp>
        <p:nvSpPr>
          <p:cNvPr id="114" name="t114"/>
          <p:cNvSpPr/>
          <p:nvPr/>
        </p:nvSpPr>
        <p:spPr>
          <a:xfrm>
            <a:off x="11155680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 algn="r">
              <a:lnSpc>
                <a:spcPct val="106000"/>
              </a:lnSpc>
              <a:buNone/>
            </a:pPr>
            <a:r>
              <a:rPr lang="en-US" sz="1200" dirty="0">
                <a:solidFill>
                  <a:srgbClr val="6B7280"/>
                </a:solidFill>
                <a:latin typeface="Calibri"/>
                <a:cs typeface="Calibri"/>
              </a:rPr>
              <a:t>11</a:t>
            </a:r>
          </a:p>
        </p:txBody>
      </p:sp>
      <p:pic>
        <p:nvPicPr>
          <p:cNvPr id="2" name="Picture 1" descr="Blue text on a black background  AI-generated content may be incorrect.">
            <a:extLst>
              <a:ext uri="{FF2B5EF4-FFF2-40B4-BE49-F238E27FC236}">
                <a16:creationId xmlns:a16="http://schemas.microsoft.com/office/drawing/2014/main" id="{D2AFCFE8-C48E-4322-A2FE-76224240EE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9764" y="73737"/>
            <a:ext cx="1530985" cy="499745"/>
          </a:xfrm>
          <a:prstGeom prst="rect">
            <a:avLst/>
          </a:prstGeom>
          <a:noFill/>
          <a:ln>
            <a:noFill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t100"/>
          <p:cNvSpPr/>
          <p:nvPr/>
        </p:nvSpPr>
        <p:spPr>
          <a:xfrm>
            <a:off x="640080" y="411480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>
              <a:lnSpc>
                <a:spcPct val="106000"/>
              </a:lnSpc>
              <a:buNone/>
            </a:pPr>
            <a:r>
              <a:rPr lang="en-US" sz="1600" b="1" dirty="0">
                <a:solidFill>
                  <a:srgbClr val="1E3A5F"/>
                </a:solidFill>
                <a:latin typeface="Calibri"/>
                <a:cs typeface="Calibri"/>
              </a:rPr>
              <a:t>SECTION 8</a:t>
            </a:r>
          </a:p>
        </p:txBody>
      </p:sp>
      <p:sp>
        <p:nvSpPr>
          <p:cNvPr id="101" name="t101"/>
          <p:cNvSpPr/>
          <p:nvPr/>
        </p:nvSpPr>
        <p:spPr>
          <a:xfrm>
            <a:off x="640080" y="777240"/>
            <a:ext cx="10881360" cy="731520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>
              <a:lnSpc>
                <a:spcPct val="106000"/>
              </a:lnSpc>
              <a:buNone/>
            </a:pPr>
            <a:r>
              <a:rPr lang="en-US" sz="3600" b="1" dirty="0">
                <a:solidFill>
                  <a:srgbClr val="1E3A5F"/>
                </a:solidFill>
                <a:latin typeface="Calibri"/>
                <a:cs typeface="Calibri"/>
              </a:rPr>
              <a:t>Appendices</a:t>
            </a:r>
          </a:p>
        </p:txBody>
      </p:sp>
      <p:sp>
        <p:nvSpPr>
          <p:cNvPr id="102" name="t102"/>
          <p:cNvSpPr/>
          <p:nvPr/>
        </p:nvSpPr>
        <p:spPr>
          <a:xfrm>
            <a:off x="640080" y="1417320"/>
            <a:ext cx="10881360" cy="411480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>
              <a:lnSpc>
                <a:spcPct val="106000"/>
              </a:lnSpc>
              <a:buNone/>
            </a:pPr>
            <a:r>
              <a:rPr lang="en-US" sz="1800" i="1" dirty="0">
                <a:solidFill>
                  <a:srgbClr val="1A1A1A"/>
                </a:solidFill>
                <a:latin typeface="Calibri"/>
                <a:cs typeface="Calibri"/>
              </a:rPr>
              <a:t>Supporting materials that document how stakeholder voice and available data shaped the findings.</a:t>
            </a:r>
          </a:p>
        </p:txBody>
      </p:sp>
      <p:sp>
        <p:nvSpPr>
          <p:cNvPr id="103" name="t103"/>
          <p:cNvSpPr/>
          <p:nvPr/>
        </p:nvSpPr>
        <p:spPr>
          <a:xfrm>
            <a:off x="640080" y="2286000"/>
            <a:ext cx="5349240" cy="1691640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>
              <a:lnSpc>
                <a:spcPct val="104000"/>
              </a:lnSpc>
              <a:buNone/>
            </a:pPr>
            <a:r>
              <a:rPr lang="en-US" sz="1500" b="1" dirty="0">
                <a:solidFill>
                  <a:srgbClr val="6B7280"/>
                </a:solidFill>
                <a:latin typeface="Calibri"/>
                <a:cs typeface="Calibri"/>
              </a:rPr>
              <a:t>Appendix A   </a:t>
            </a:r>
            <a:r>
              <a:rPr lang="en-US" sz="1600" b="1" dirty="0">
                <a:solidFill>
                  <a:srgbClr val="1E3A5F"/>
                </a:solidFill>
                <a:latin typeface="Calibri"/>
                <a:cs typeface="Calibri"/>
              </a:rPr>
              <a:t>Focus Group Protocols &amp; Facilitation Approach</a:t>
            </a:r>
          </a:p>
          <a:p>
            <a:pPr>
              <a:lnSpc>
                <a:spcPct val="106000"/>
              </a:lnSpc>
              <a:buNone/>
            </a:pPr>
            <a:r>
              <a:rPr lang="en-US" sz="1600" dirty="0">
                <a:solidFill>
                  <a:srgbClr val="1A1A1A"/>
                </a:solidFill>
                <a:latin typeface="Calibri"/>
                <a:cs typeface="Calibri"/>
              </a:rPr>
              <a:t>Chart-paper activities, glows/grows reflections, structured prompts, and prioritization exercises.</a:t>
            </a:r>
          </a:p>
        </p:txBody>
      </p:sp>
      <p:sp>
        <p:nvSpPr>
          <p:cNvPr id="104" name="t104"/>
          <p:cNvSpPr/>
          <p:nvPr/>
        </p:nvSpPr>
        <p:spPr>
          <a:xfrm>
            <a:off x="6263640" y="2286000"/>
            <a:ext cx="5349240" cy="1691640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>
              <a:lnSpc>
                <a:spcPct val="104000"/>
              </a:lnSpc>
              <a:buNone/>
            </a:pPr>
            <a:r>
              <a:rPr lang="en-US" sz="1500" b="1" dirty="0">
                <a:solidFill>
                  <a:srgbClr val="6B7280"/>
                </a:solidFill>
                <a:latin typeface="Calibri"/>
                <a:cs typeface="Calibri"/>
              </a:rPr>
              <a:t>Appendix B   </a:t>
            </a:r>
            <a:r>
              <a:rPr lang="en-US" sz="1600" b="1" dirty="0">
                <a:solidFill>
                  <a:srgbClr val="1E3A5F"/>
                </a:solidFill>
                <a:latin typeface="Calibri"/>
                <a:cs typeface="Calibri"/>
              </a:rPr>
              <a:t>Stakeholder Engagement Summary</a:t>
            </a:r>
          </a:p>
          <a:p>
            <a:pPr>
              <a:lnSpc>
                <a:spcPct val="106000"/>
              </a:lnSpc>
              <a:buNone/>
            </a:pPr>
            <a:r>
              <a:rPr lang="en-US" sz="1600" dirty="0">
                <a:solidFill>
                  <a:srgbClr val="1A1A1A"/>
                </a:solidFill>
                <a:latin typeface="Calibri"/>
                <a:cs typeface="Calibri"/>
              </a:rPr>
              <a:t>Focus groups spanning division leadership, building administrators, teachers, and families across multiple schools.</a:t>
            </a:r>
          </a:p>
        </p:txBody>
      </p:sp>
      <p:sp>
        <p:nvSpPr>
          <p:cNvPr id="105" name="t105"/>
          <p:cNvSpPr/>
          <p:nvPr/>
        </p:nvSpPr>
        <p:spPr>
          <a:xfrm>
            <a:off x="640080" y="4114800"/>
            <a:ext cx="5349240" cy="1691640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>
              <a:lnSpc>
                <a:spcPct val="104000"/>
              </a:lnSpc>
              <a:buNone/>
            </a:pPr>
            <a:r>
              <a:rPr lang="en-US" sz="1500" b="1" dirty="0">
                <a:solidFill>
                  <a:srgbClr val="6B7280"/>
                </a:solidFill>
                <a:latin typeface="Calibri"/>
                <a:cs typeface="Calibri"/>
              </a:rPr>
              <a:t>Appendix C   </a:t>
            </a:r>
            <a:r>
              <a:rPr lang="en-US" sz="1600" b="1" dirty="0">
                <a:solidFill>
                  <a:srgbClr val="1E3A5F"/>
                </a:solidFill>
                <a:latin typeface="Calibri"/>
                <a:cs typeface="Calibri"/>
              </a:rPr>
              <a:t>Focus Group Questions</a:t>
            </a:r>
          </a:p>
          <a:p>
            <a:pPr>
              <a:lnSpc>
                <a:spcPct val="106000"/>
              </a:lnSpc>
              <a:buNone/>
            </a:pPr>
            <a:r>
              <a:rPr lang="en-US" sz="1600" dirty="0">
                <a:solidFill>
                  <a:srgbClr val="1A1A1A"/>
                </a:solidFill>
                <a:latin typeface="Calibri"/>
                <a:cs typeface="Calibri"/>
              </a:rPr>
              <a:t>The canvas prompts posed to each stakeholder group during the sessions.</a:t>
            </a:r>
          </a:p>
        </p:txBody>
      </p:sp>
      <p:sp>
        <p:nvSpPr>
          <p:cNvPr id="106" name="t106"/>
          <p:cNvSpPr/>
          <p:nvPr/>
        </p:nvSpPr>
        <p:spPr>
          <a:xfrm>
            <a:off x="6263640" y="4114800"/>
            <a:ext cx="5349240" cy="1691640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>
              <a:lnSpc>
                <a:spcPct val="104000"/>
              </a:lnSpc>
              <a:buNone/>
            </a:pPr>
            <a:r>
              <a:rPr lang="en-US" sz="1500" b="1" dirty="0">
                <a:solidFill>
                  <a:srgbClr val="6B7280"/>
                </a:solidFill>
                <a:latin typeface="Calibri"/>
                <a:cs typeface="Calibri"/>
              </a:rPr>
              <a:t>Appendix D   </a:t>
            </a:r>
            <a:r>
              <a:rPr lang="en-US" sz="1600" b="1" dirty="0">
                <a:solidFill>
                  <a:srgbClr val="1E3A5F"/>
                </a:solidFill>
                <a:latin typeface="Calibri"/>
                <a:cs typeface="Calibri"/>
              </a:rPr>
              <a:t>Recommendations at a Glance</a:t>
            </a:r>
          </a:p>
          <a:p>
            <a:pPr>
              <a:lnSpc>
                <a:spcPct val="106000"/>
              </a:lnSpc>
              <a:buNone/>
            </a:pPr>
            <a:r>
              <a:rPr lang="en-US" sz="1600" dirty="0">
                <a:solidFill>
                  <a:srgbClr val="1A1A1A"/>
                </a:solidFill>
                <a:latin typeface="Calibri"/>
                <a:cs typeface="Calibri"/>
              </a:rPr>
              <a:t>Connections between stakeholders, themes, and systemic strengths, with organizational and staffing context.</a:t>
            </a:r>
          </a:p>
        </p:txBody>
      </p:sp>
      <p:sp>
        <p:nvSpPr>
          <p:cNvPr id="108" name="t108"/>
          <p:cNvSpPr/>
          <p:nvPr/>
        </p:nvSpPr>
        <p:spPr>
          <a:xfrm>
            <a:off x="11155680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 algn="r">
              <a:lnSpc>
                <a:spcPct val="106000"/>
              </a:lnSpc>
              <a:buNone/>
            </a:pPr>
            <a:r>
              <a:rPr lang="en-US" sz="1200" dirty="0">
                <a:solidFill>
                  <a:srgbClr val="6B7280"/>
                </a:solidFill>
                <a:latin typeface="Calibri"/>
                <a:cs typeface="Calibri"/>
              </a:rPr>
              <a:t>12</a:t>
            </a:r>
          </a:p>
        </p:txBody>
      </p:sp>
      <p:pic>
        <p:nvPicPr>
          <p:cNvPr id="2" name="Picture 1" descr="Blue text on a black background  AI-generated content may be incorrect.">
            <a:extLst>
              <a:ext uri="{FF2B5EF4-FFF2-40B4-BE49-F238E27FC236}">
                <a16:creationId xmlns:a16="http://schemas.microsoft.com/office/drawing/2014/main" id="{D8AA8F2C-7338-8A15-01CE-7F2DD709583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9764" y="73737"/>
            <a:ext cx="1530985" cy="499745"/>
          </a:xfrm>
          <a:prstGeom prst="rect">
            <a:avLst/>
          </a:prstGeom>
          <a:noFill/>
          <a:ln>
            <a:noFill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777902"/>
            <a:ext cx="10911535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Questions &amp; Discussion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40080" y="3783742"/>
            <a:ext cx="1091153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Berkley Group Education   |   Albemarle County Public Schools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1155680" y="641908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1100" dirty="0"/>
          </a:p>
        </p:txBody>
      </p:sp>
      <p:pic>
        <p:nvPicPr>
          <p:cNvPr id="6" name="Picture 5" descr="Blue text on a black background  AI-generated content may be incorrect.">
            <a:extLst>
              <a:ext uri="{FF2B5EF4-FFF2-40B4-BE49-F238E27FC236}">
                <a16:creationId xmlns:a16="http://schemas.microsoft.com/office/drawing/2014/main" id="{9E929DE6-082C-43D4-1DE3-3028D22B39B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3480" y="6169215"/>
            <a:ext cx="1530985" cy="49974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879536-110D-CB8F-4EC9-E5C21FD8B6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7854" y="640080"/>
            <a:ext cx="2072005" cy="112395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t100"/>
          <p:cNvSpPr/>
          <p:nvPr/>
        </p:nvSpPr>
        <p:spPr>
          <a:xfrm>
            <a:off x="640080" y="411480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>
              <a:lnSpc>
                <a:spcPct val="106000"/>
              </a:lnSpc>
              <a:buNone/>
            </a:pPr>
            <a:r>
              <a:rPr lang="en-US" sz="1600" b="1" dirty="0">
                <a:solidFill>
                  <a:srgbClr val="1E3A5F"/>
                </a:solidFill>
                <a:latin typeface="Calibri"/>
                <a:cs typeface="Calibri"/>
              </a:rPr>
              <a:t>SECTION 1</a:t>
            </a:r>
          </a:p>
        </p:txBody>
      </p:sp>
      <p:sp>
        <p:nvSpPr>
          <p:cNvPr id="101" name="t101"/>
          <p:cNvSpPr/>
          <p:nvPr/>
        </p:nvSpPr>
        <p:spPr>
          <a:xfrm>
            <a:off x="621792" y="677799"/>
            <a:ext cx="10881360" cy="731520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>
              <a:lnSpc>
                <a:spcPct val="106000"/>
              </a:lnSpc>
              <a:buNone/>
            </a:pPr>
            <a:r>
              <a:rPr lang="en-US" sz="3600" b="1" dirty="0">
                <a:solidFill>
                  <a:srgbClr val="1E3A5F"/>
                </a:solidFill>
                <a:latin typeface="Calibri"/>
                <a:cs typeface="Calibri"/>
              </a:rPr>
              <a:t>Executive Summary</a:t>
            </a:r>
          </a:p>
        </p:txBody>
      </p:sp>
      <p:sp>
        <p:nvSpPr>
          <p:cNvPr id="102" name="t102"/>
          <p:cNvSpPr/>
          <p:nvPr/>
        </p:nvSpPr>
        <p:spPr>
          <a:xfrm>
            <a:off x="640080" y="1212014"/>
            <a:ext cx="10881360" cy="822960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>
              <a:lnSpc>
                <a:spcPct val="106000"/>
              </a:lnSpc>
              <a:buNone/>
            </a:pPr>
            <a:r>
              <a:rPr lang="en-US" i="1" dirty="0">
                <a:solidFill>
                  <a:srgbClr val="1A1A1A"/>
                </a:solidFill>
                <a:latin typeface="Calibri"/>
                <a:cs typeface="Calibri"/>
              </a:rPr>
              <a:t>ACPS special education is built on real strengths. The work ahead is to make effective practice more consistent division-wide.</a:t>
            </a:r>
          </a:p>
        </p:txBody>
      </p:sp>
      <p:sp>
        <p:nvSpPr>
          <p:cNvPr id="103" name="t103"/>
          <p:cNvSpPr/>
          <p:nvPr/>
        </p:nvSpPr>
        <p:spPr>
          <a:xfrm>
            <a:off x="621792" y="3423547"/>
            <a:ext cx="10881360" cy="960120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>
              <a:lnSpc>
                <a:spcPct val="106000"/>
              </a:lnSpc>
              <a:buNone/>
            </a:pPr>
            <a:r>
              <a:rPr lang="en-US" sz="2100" b="1" dirty="0">
                <a:solidFill>
                  <a:srgbClr val="1E3A5F"/>
                </a:solidFill>
                <a:latin typeface="Calibri"/>
                <a:cs typeface="Calibri"/>
              </a:rPr>
              <a:t>Strengths  </a:t>
            </a:r>
          </a:p>
          <a:p>
            <a:pPr marL="342900" indent="-342900">
              <a:lnSpc>
                <a:spcPct val="106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A1A1A"/>
                </a:solidFill>
                <a:latin typeface="Calibri"/>
                <a:cs typeface="Calibri"/>
              </a:rPr>
              <a:t>7 systemic strengths identified: including above-average academic outcomes, a high inclusive-placement rate, and a culture of commitment to students.  </a:t>
            </a:r>
            <a:r>
              <a:rPr lang="en-US" i="1" dirty="0">
                <a:solidFill>
                  <a:srgbClr val="6B7280"/>
                </a:solidFill>
                <a:latin typeface="Calibri"/>
                <a:cs typeface="Calibri"/>
              </a:rPr>
              <a:t>(Section 3)</a:t>
            </a:r>
          </a:p>
        </p:txBody>
      </p:sp>
      <p:sp>
        <p:nvSpPr>
          <p:cNvPr id="104" name="t104"/>
          <p:cNvSpPr/>
          <p:nvPr/>
        </p:nvSpPr>
        <p:spPr>
          <a:xfrm>
            <a:off x="621792" y="4481261"/>
            <a:ext cx="10881360" cy="960120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>
              <a:lnSpc>
                <a:spcPct val="106000"/>
              </a:lnSpc>
              <a:buNone/>
            </a:pPr>
            <a:r>
              <a:rPr lang="en-US" sz="2100" b="1" dirty="0">
                <a:solidFill>
                  <a:srgbClr val="1E3A5F"/>
                </a:solidFill>
                <a:latin typeface="Calibri"/>
                <a:cs typeface="Calibri"/>
              </a:rPr>
              <a:t>Themes  </a:t>
            </a:r>
          </a:p>
          <a:p>
            <a:pPr marL="342900" indent="-342900">
              <a:lnSpc>
                <a:spcPct val="106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A1A1A"/>
                </a:solidFill>
                <a:latin typeface="Calibri"/>
                <a:cs typeface="Calibri"/>
              </a:rPr>
              <a:t>5 themes confirmed across every stakeholder group: consistency of practice, capacity, communication, service models, and leadership readiness.  </a:t>
            </a:r>
            <a:r>
              <a:rPr lang="en-US" i="1" dirty="0">
                <a:solidFill>
                  <a:srgbClr val="6B7280"/>
                </a:solidFill>
                <a:latin typeface="Calibri"/>
                <a:cs typeface="Calibri"/>
              </a:rPr>
              <a:t>(Section 5)</a:t>
            </a:r>
          </a:p>
        </p:txBody>
      </p:sp>
      <p:sp>
        <p:nvSpPr>
          <p:cNvPr id="105" name="t105"/>
          <p:cNvSpPr/>
          <p:nvPr/>
        </p:nvSpPr>
        <p:spPr>
          <a:xfrm>
            <a:off x="640080" y="5550039"/>
            <a:ext cx="10881360" cy="960120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>
              <a:lnSpc>
                <a:spcPct val="106000"/>
              </a:lnSpc>
              <a:buNone/>
            </a:pPr>
            <a:r>
              <a:rPr lang="en-US" sz="2100" b="1" dirty="0">
                <a:solidFill>
                  <a:srgbClr val="1E3A5F"/>
                </a:solidFill>
                <a:latin typeface="Calibri"/>
                <a:cs typeface="Calibri"/>
              </a:rPr>
              <a:t>Recommendations  </a:t>
            </a:r>
          </a:p>
          <a:p>
            <a:pPr marL="342900" indent="-342900">
              <a:lnSpc>
                <a:spcPct val="106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A1A1A"/>
                </a:solidFill>
                <a:latin typeface="Calibri"/>
                <a:cs typeface="Calibri"/>
              </a:rPr>
              <a:t>12 sequenced short to long term, grounded in ACPS's Learning for All strategic plan.  </a:t>
            </a:r>
            <a:r>
              <a:rPr lang="en-US" i="1" dirty="0">
                <a:solidFill>
                  <a:srgbClr val="6B7280"/>
                </a:solidFill>
                <a:latin typeface="Calibri"/>
                <a:cs typeface="Calibri"/>
              </a:rPr>
              <a:t>(Section 6)</a:t>
            </a:r>
          </a:p>
        </p:txBody>
      </p:sp>
      <p:sp>
        <p:nvSpPr>
          <p:cNvPr id="108" name="t108"/>
          <p:cNvSpPr/>
          <p:nvPr/>
        </p:nvSpPr>
        <p:spPr>
          <a:xfrm>
            <a:off x="11155680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>
              <a:lnSpc>
                <a:spcPct val="106000"/>
              </a:lnSpc>
              <a:buNone/>
            </a:pPr>
            <a:r>
              <a:rPr lang="en-US" sz="1200" dirty="0">
                <a:solidFill>
                  <a:srgbClr val="6B7280"/>
                </a:solidFill>
                <a:latin typeface="Calibri"/>
                <a:cs typeface="Calibri"/>
              </a:rPr>
              <a:t>2</a:t>
            </a:r>
          </a:p>
        </p:txBody>
      </p:sp>
      <p:sp>
        <p:nvSpPr>
          <p:cNvPr id="2" name="Shape 5">
            <a:extLst>
              <a:ext uri="{FF2B5EF4-FFF2-40B4-BE49-F238E27FC236}">
                <a16:creationId xmlns:a16="http://schemas.microsoft.com/office/drawing/2014/main" id="{3DFC9256-EF43-E6E4-9A52-73FF51F78442}"/>
              </a:ext>
            </a:extLst>
          </p:cNvPr>
          <p:cNvSpPr/>
          <p:nvPr/>
        </p:nvSpPr>
        <p:spPr>
          <a:xfrm>
            <a:off x="692103" y="2416480"/>
            <a:ext cx="1840973" cy="865606"/>
          </a:xfrm>
          <a:prstGeom prst="roundRect">
            <a:avLst>
              <a:gd name="adj" fmla="val 6829"/>
            </a:avLst>
          </a:prstGeom>
          <a:solidFill>
            <a:srgbClr val="FFFFFF"/>
          </a:solidFill>
          <a:ln/>
          <a:effectLst>
            <a:outerShdw blurRad="101600" dist="25400" dir="5400000" algn="bl" rotWithShape="0">
              <a:srgbClr val="1E3A5F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>
            <a:extLst>
              <a:ext uri="{FF2B5EF4-FFF2-40B4-BE49-F238E27FC236}">
                <a16:creationId xmlns:a16="http://schemas.microsoft.com/office/drawing/2014/main" id="{99147913-5033-9285-1AE9-1FA5ADC059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6695" y="2562784"/>
            <a:ext cx="292608" cy="292608"/>
          </a:xfrm>
          <a:prstGeom prst="rect">
            <a:avLst/>
          </a:prstGeom>
        </p:spPr>
      </p:pic>
      <p:sp>
        <p:nvSpPr>
          <p:cNvPr id="4" name="Text 6">
            <a:extLst>
              <a:ext uri="{FF2B5EF4-FFF2-40B4-BE49-F238E27FC236}">
                <a16:creationId xmlns:a16="http://schemas.microsoft.com/office/drawing/2014/main" id="{045027C4-62B3-CE0B-D129-D240EF7CB53C}"/>
              </a:ext>
            </a:extLst>
          </p:cNvPr>
          <p:cNvSpPr/>
          <p:nvPr/>
        </p:nvSpPr>
        <p:spPr>
          <a:xfrm>
            <a:off x="1195023" y="2471344"/>
            <a:ext cx="1691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E3A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2400" dirty="0"/>
          </a:p>
        </p:txBody>
      </p:sp>
      <p:sp>
        <p:nvSpPr>
          <p:cNvPr id="5" name="Text 7">
            <a:extLst>
              <a:ext uri="{FF2B5EF4-FFF2-40B4-BE49-F238E27FC236}">
                <a16:creationId xmlns:a16="http://schemas.microsoft.com/office/drawing/2014/main" id="{1ABB4B58-73CD-404C-00F3-F9C755D7D693}"/>
              </a:ext>
            </a:extLst>
          </p:cNvPr>
          <p:cNvSpPr/>
          <p:nvPr/>
        </p:nvSpPr>
        <p:spPr>
          <a:xfrm>
            <a:off x="850167" y="2823033"/>
            <a:ext cx="2011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F2A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Evidence Sources</a:t>
            </a:r>
            <a:endParaRPr lang="en-US" sz="1600" dirty="0"/>
          </a:p>
        </p:txBody>
      </p:sp>
      <p:sp>
        <p:nvSpPr>
          <p:cNvPr id="6" name="Shape 8">
            <a:extLst>
              <a:ext uri="{FF2B5EF4-FFF2-40B4-BE49-F238E27FC236}">
                <a16:creationId xmlns:a16="http://schemas.microsoft.com/office/drawing/2014/main" id="{449338A7-1FF7-35D5-63B4-054E8FCBAA38}"/>
              </a:ext>
            </a:extLst>
          </p:cNvPr>
          <p:cNvSpPr/>
          <p:nvPr/>
        </p:nvSpPr>
        <p:spPr>
          <a:xfrm>
            <a:off x="3389583" y="2295652"/>
            <a:ext cx="2011680" cy="822960"/>
          </a:xfrm>
          <a:prstGeom prst="roundRect">
            <a:avLst>
              <a:gd name="adj" fmla="val 6829"/>
            </a:avLst>
          </a:prstGeom>
          <a:solidFill>
            <a:srgbClr val="FFFFFF"/>
          </a:solidFill>
          <a:ln/>
          <a:effectLst>
            <a:outerShdw blurRad="101600" dist="25400" dir="5400000" algn="bl" rotWithShape="0">
              <a:srgbClr val="1E3A5F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7" name="Image 1" descr="preencoded.png">
            <a:extLst>
              <a:ext uri="{FF2B5EF4-FFF2-40B4-BE49-F238E27FC236}">
                <a16:creationId xmlns:a16="http://schemas.microsoft.com/office/drawing/2014/main" id="{8176CA0E-3D20-9214-9342-7E9947525B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97976" y="2635566"/>
            <a:ext cx="292608" cy="292608"/>
          </a:xfrm>
          <a:prstGeom prst="rect">
            <a:avLst/>
          </a:prstGeom>
        </p:spPr>
      </p:pic>
      <p:sp>
        <p:nvSpPr>
          <p:cNvPr id="8" name="Text 9">
            <a:extLst>
              <a:ext uri="{FF2B5EF4-FFF2-40B4-BE49-F238E27FC236}">
                <a16:creationId xmlns:a16="http://schemas.microsoft.com/office/drawing/2014/main" id="{1984FE70-10D3-DD6A-4F0B-F72F9CCA414D}"/>
              </a:ext>
            </a:extLst>
          </p:cNvPr>
          <p:cNvSpPr/>
          <p:nvPr/>
        </p:nvSpPr>
        <p:spPr>
          <a:xfrm>
            <a:off x="3936304" y="2544126"/>
            <a:ext cx="1691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E3A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286</a:t>
            </a:r>
            <a:endParaRPr lang="en-US" sz="2400" dirty="0"/>
          </a:p>
        </p:txBody>
      </p:sp>
      <p:sp>
        <p:nvSpPr>
          <p:cNvPr id="9" name="Text 10">
            <a:extLst>
              <a:ext uri="{FF2B5EF4-FFF2-40B4-BE49-F238E27FC236}">
                <a16:creationId xmlns:a16="http://schemas.microsoft.com/office/drawing/2014/main" id="{DCF67D70-F350-D89F-23F0-47DD960ADE96}"/>
              </a:ext>
            </a:extLst>
          </p:cNvPr>
          <p:cNvSpPr/>
          <p:nvPr/>
        </p:nvSpPr>
        <p:spPr>
          <a:xfrm>
            <a:off x="3597976" y="2838320"/>
            <a:ext cx="252263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F2A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Staff Survey Respondents</a:t>
            </a:r>
            <a:endParaRPr lang="en-US" sz="1600" dirty="0"/>
          </a:p>
        </p:txBody>
      </p:sp>
      <p:sp>
        <p:nvSpPr>
          <p:cNvPr id="10" name="Shape 11">
            <a:extLst>
              <a:ext uri="{FF2B5EF4-FFF2-40B4-BE49-F238E27FC236}">
                <a16:creationId xmlns:a16="http://schemas.microsoft.com/office/drawing/2014/main" id="{F5B8D7B4-BFB3-E1CB-D5E3-4A485FF69F10}"/>
              </a:ext>
            </a:extLst>
          </p:cNvPr>
          <p:cNvSpPr/>
          <p:nvPr/>
        </p:nvSpPr>
        <p:spPr>
          <a:xfrm>
            <a:off x="6257770" y="2491740"/>
            <a:ext cx="2331720" cy="937260"/>
          </a:xfrm>
          <a:prstGeom prst="roundRect">
            <a:avLst>
              <a:gd name="adj" fmla="val 6829"/>
            </a:avLst>
          </a:prstGeom>
          <a:solidFill>
            <a:srgbClr val="FFFFFF"/>
          </a:solidFill>
          <a:ln/>
          <a:effectLst>
            <a:outerShdw blurRad="101600" dist="25400" dir="5400000" algn="bl" rotWithShape="0">
              <a:srgbClr val="1E3A5F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1" name="Image 2" descr="preencoded.png">
            <a:extLst>
              <a:ext uri="{FF2B5EF4-FFF2-40B4-BE49-F238E27FC236}">
                <a16:creationId xmlns:a16="http://schemas.microsoft.com/office/drawing/2014/main" id="{D143B110-3349-3E13-1450-5AFA62B370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22362" y="2638044"/>
            <a:ext cx="292608" cy="292608"/>
          </a:xfrm>
          <a:prstGeom prst="rect">
            <a:avLst/>
          </a:prstGeom>
        </p:spPr>
      </p:pic>
      <p:sp>
        <p:nvSpPr>
          <p:cNvPr id="12" name="Text 12">
            <a:extLst>
              <a:ext uri="{FF2B5EF4-FFF2-40B4-BE49-F238E27FC236}">
                <a16:creationId xmlns:a16="http://schemas.microsoft.com/office/drawing/2014/main" id="{6F7B3967-6721-3BC9-3126-F9199B0ED03D}"/>
              </a:ext>
            </a:extLst>
          </p:cNvPr>
          <p:cNvSpPr/>
          <p:nvPr/>
        </p:nvSpPr>
        <p:spPr>
          <a:xfrm>
            <a:off x="6760690" y="2546604"/>
            <a:ext cx="1691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E3A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~151</a:t>
            </a:r>
            <a:endParaRPr lang="en-US" sz="2400" dirty="0"/>
          </a:p>
        </p:txBody>
      </p:sp>
      <p:sp>
        <p:nvSpPr>
          <p:cNvPr id="13" name="Text 13">
            <a:extLst>
              <a:ext uri="{FF2B5EF4-FFF2-40B4-BE49-F238E27FC236}">
                <a16:creationId xmlns:a16="http://schemas.microsoft.com/office/drawing/2014/main" id="{5558626D-81CC-2669-3444-D6EB9E5FF5CD}"/>
              </a:ext>
            </a:extLst>
          </p:cNvPr>
          <p:cNvSpPr/>
          <p:nvPr/>
        </p:nvSpPr>
        <p:spPr>
          <a:xfrm>
            <a:off x="6417789" y="2829910"/>
            <a:ext cx="2902881" cy="5259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F2A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Parent/Caregiver Respondents</a:t>
            </a:r>
            <a:endParaRPr lang="en-US" sz="1600" dirty="0"/>
          </a:p>
        </p:txBody>
      </p:sp>
      <p:pic>
        <p:nvPicPr>
          <p:cNvPr id="18" name="Picture 17" descr="Blue text on a black background  AI-generated content may be incorrect.">
            <a:extLst>
              <a:ext uri="{FF2B5EF4-FFF2-40B4-BE49-F238E27FC236}">
                <a16:creationId xmlns:a16="http://schemas.microsoft.com/office/drawing/2014/main" id="{47ACEC2A-BC01-A2F8-0081-466876200F7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9764" y="73737"/>
            <a:ext cx="1530985" cy="49974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103">
            <a:extLst>
              <a:ext uri="{FF2B5EF4-FFF2-40B4-BE49-F238E27FC236}">
                <a16:creationId xmlns:a16="http://schemas.microsoft.com/office/drawing/2014/main" id="{789DA0D8-7356-998D-A417-0D5ABFA684BA}"/>
              </a:ext>
            </a:extLst>
          </p:cNvPr>
          <p:cNvSpPr/>
          <p:nvPr/>
        </p:nvSpPr>
        <p:spPr>
          <a:xfrm>
            <a:off x="621792" y="2078047"/>
            <a:ext cx="10881360" cy="960120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>
              <a:lnSpc>
                <a:spcPct val="106000"/>
              </a:lnSpc>
              <a:buNone/>
            </a:pPr>
            <a:r>
              <a:rPr lang="en-US" sz="2100" b="1" dirty="0">
                <a:solidFill>
                  <a:srgbClr val="1E3A5F"/>
                </a:solidFill>
                <a:latin typeface="Calibri"/>
                <a:cs typeface="Calibri"/>
              </a:rPr>
              <a:t>Process 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t100"/>
          <p:cNvSpPr/>
          <p:nvPr/>
        </p:nvSpPr>
        <p:spPr>
          <a:xfrm>
            <a:off x="640080" y="411480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>
              <a:lnSpc>
                <a:spcPct val="106000"/>
              </a:lnSpc>
              <a:buNone/>
            </a:pPr>
            <a:r>
              <a:rPr lang="en-US" sz="1600" b="1" dirty="0">
                <a:solidFill>
                  <a:srgbClr val="1E3A5F"/>
                </a:solidFill>
                <a:latin typeface="Calibri"/>
                <a:cs typeface="Calibri"/>
              </a:rPr>
              <a:t>SECTION 2</a:t>
            </a:r>
          </a:p>
        </p:txBody>
      </p:sp>
      <p:sp>
        <p:nvSpPr>
          <p:cNvPr id="101" name="t101"/>
          <p:cNvSpPr/>
          <p:nvPr/>
        </p:nvSpPr>
        <p:spPr>
          <a:xfrm>
            <a:off x="640080" y="777240"/>
            <a:ext cx="10881360" cy="731520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>
              <a:lnSpc>
                <a:spcPct val="106000"/>
              </a:lnSpc>
              <a:buNone/>
            </a:pPr>
            <a:r>
              <a:rPr lang="en-US" sz="3600" b="1" dirty="0">
                <a:solidFill>
                  <a:srgbClr val="1E3A5F"/>
                </a:solidFill>
                <a:latin typeface="Calibri"/>
                <a:cs typeface="Calibri"/>
              </a:rPr>
              <a:t>Background &amp; Approach</a:t>
            </a:r>
          </a:p>
        </p:txBody>
      </p:sp>
      <p:sp>
        <p:nvSpPr>
          <p:cNvPr id="102" name="t102"/>
          <p:cNvSpPr/>
          <p:nvPr/>
        </p:nvSpPr>
        <p:spPr>
          <a:xfrm>
            <a:off x="978747" y="1792272"/>
            <a:ext cx="10881360" cy="1051560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>
              <a:lnSpc>
                <a:spcPct val="104000"/>
              </a:lnSpc>
              <a:buNone/>
            </a:pPr>
            <a:r>
              <a:rPr lang="en-US" sz="2100" b="1" dirty="0">
                <a:solidFill>
                  <a:srgbClr val="1E3A5F"/>
                </a:solidFill>
                <a:latin typeface="Calibri"/>
                <a:cs typeface="Calibri"/>
              </a:rPr>
              <a:t>Purpose</a:t>
            </a:r>
          </a:p>
          <a:p>
            <a:pPr>
              <a:lnSpc>
                <a:spcPct val="104000"/>
              </a:lnSpc>
              <a:buNone/>
            </a:pPr>
            <a:r>
              <a:rPr lang="en-US" dirty="0">
                <a:solidFill>
                  <a:srgbClr val="1A1A1A"/>
                </a:solidFill>
                <a:latin typeface="Calibri"/>
                <a:cs typeface="Calibri"/>
              </a:rPr>
              <a:t>An independent, division-wide review of whether ACPS's structures, practices, and resources position every student who receives special education services for meaningful, long-term success.</a:t>
            </a:r>
          </a:p>
        </p:txBody>
      </p:sp>
      <p:sp>
        <p:nvSpPr>
          <p:cNvPr id="103" name="t103"/>
          <p:cNvSpPr/>
          <p:nvPr/>
        </p:nvSpPr>
        <p:spPr>
          <a:xfrm>
            <a:off x="978747" y="2956664"/>
            <a:ext cx="10881360" cy="1051560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>
              <a:lnSpc>
                <a:spcPct val="104000"/>
              </a:lnSpc>
              <a:buNone/>
            </a:pPr>
            <a:r>
              <a:rPr lang="en-US" sz="2100" b="1" dirty="0">
                <a:solidFill>
                  <a:srgbClr val="1E3A5F"/>
                </a:solidFill>
                <a:latin typeface="Calibri"/>
                <a:cs typeface="Calibri"/>
              </a:rPr>
              <a:t>Scope</a:t>
            </a:r>
          </a:p>
          <a:p>
            <a:pPr>
              <a:lnSpc>
                <a:spcPct val="104000"/>
              </a:lnSpc>
              <a:buNone/>
            </a:pPr>
            <a:r>
              <a:rPr lang="en-US" sz="1800" dirty="0">
                <a:solidFill>
                  <a:srgbClr val="1A1A1A"/>
                </a:solidFill>
                <a:latin typeface="Calibri"/>
                <a:cs typeface="Calibri"/>
              </a:rPr>
              <a:t>Leadership, professional development, academic outcomes, service delivery structures, and the current service model, examined for opportunities to improve.</a:t>
            </a:r>
          </a:p>
        </p:txBody>
      </p:sp>
      <p:sp>
        <p:nvSpPr>
          <p:cNvPr id="104" name="t104"/>
          <p:cNvSpPr/>
          <p:nvPr/>
        </p:nvSpPr>
        <p:spPr>
          <a:xfrm>
            <a:off x="978747" y="4070643"/>
            <a:ext cx="10881360" cy="1051560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>
              <a:lnSpc>
                <a:spcPct val="104000"/>
              </a:lnSpc>
              <a:buNone/>
            </a:pPr>
            <a:r>
              <a:rPr lang="en-US" sz="2100" b="1" dirty="0">
                <a:solidFill>
                  <a:srgbClr val="1E3A5F"/>
                </a:solidFill>
                <a:latin typeface="Calibri"/>
                <a:cs typeface="Calibri"/>
              </a:rPr>
              <a:t>Not an Audit</a:t>
            </a:r>
          </a:p>
          <a:p>
            <a:pPr>
              <a:lnSpc>
                <a:spcPct val="104000"/>
              </a:lnSpc>
              <a:buNone/>
            </a:pPr>
            <a:r>
              <a:rPr lang="en-US" sz="1800" dirty="0">
                <a:solidFill>
                  <a:srgbClr val="1A1A1A"/>
                </a:solidFill>
                <a:latin typeface="Calibri"/>
                <a:cs typeface="Calibri"/>
              </a:rPr>
              <a:t>A strengths-forward review. It identifies what to build on and what to strengthen, as a partner in the division's improvement.</a:t>
            </a:r>
          </a:p>
        </p:txBody>
      </p:sp>
      <p:sp>
        <p:nvSpPr>
          <p:cNvPr id="105" name="t105"/>
          <p:cNvSpPr/>
          <p:nvPr/>
        </p:nvSpPr>
        <p:spPr>
          <a:xfrm>
            <a:off x="978747" y="5184622"/>
            <a:ext cx="10881360" cy="1051560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>
              <a:lnSpc>
                <a:spcPct val="104000"/>
              </a:lnSpc>
              <a:buNone/>
            </a:pPr>
            <a:r>
              <a:rPr lang="en-US" sz="2100" b="1" dirty="0">
                <a:solidFill>
                  <a:srgbClr val="1E3A5F"/>
                </a:solidFill>
                <a:latin typeface="Calibri"/>
                <a:cs typeface="Calibri"/>
              </a:rPr>
              <a:t>A Moment of Opportunity</a:t>
            </a:r>
          </a:p>
          <a:p>
            <a:pPr>
              <a:lnSpc>
                <a:spcPct val="104000"/>
              </a:lnSpc>
              <a:buNone/>
            </a:pPr>
            <a:r>
              <a:rPr lang="en-US" sz="1800" dirty="0">
                <a:solidFill>
                  <a:srgbClr val="1A1A1A"/>
                </a:solidFill>
                <a:latin typeface="Calibri"/>
                <a:cs typeface="Calibri"/>
              </a:rPr>
              <a:t>A new Director and Assistant Director of Special Education, with the support of the Interim Superintendent and School Board, create an opening for intentional change.</a:t>
            </a:r>
          </a:p>
        </p:txBody>
      </p:sp>
      <p:sp>
        <p:nvSpPr>
          <p:cNvPr id="107" name="t107"/>
          <p:cNvSpPr/>
          <p:nvPr/>
        </p:nvSpPr>
        <p:spPr>
          <a:xfrm>
            <a:off x="11155680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 algn="r">
              <a:lnSpc>
                <a:spcPct val="106000"/>
              </a:lnSpc>
              <a:buNone/>
            </a:pPr>
            <a:r>
              <a:rPr lang="en-US" sz="1200" dirty="0">
                <a:solidFill>
                  <a:srgbClr val="6B7280"/>
                </a:solidFill>
                <a:latin typeface="Calibri"/>
                <a:cs typeface="Calibri"/>
              </a:rPr>
              <a:t>3</a:t>
            </a:r>
          </a:p>
        </p:txBody>
      </p:sp>
      <p:sp>
        <p:nvSpPr>
          <p:cNvPr id="2" name="Shape 4">
            <a:extLst>
              <a:ext uri="{FF2B5EF4-FFF2-40B4-BE49-F238E27FC236}">
                <a16:creationId xmlns:a16="http://schemas.microsoft.com/office/drawing/2014/main" id="{54E8F2F8-0363-8B32-B083-234849EE9DCA}"/>
              </a:ext>
            </a:extLst>
          </p:cNvPr>
          <p:cNvSpPr/>
          <p:nvPr/>
        </p:nvSpPr>
        <p:spPr>
          <a:xfrm>
            <a:off x="122372" y="1737030"/>
            <a:ext cx="585216" cy="585216"/>
          </a:xfrm>
          <a:prstGeom prst="ellipse">
            <a:avLst/>
          </a:prstGeom>
          <a:solidFill>
            <a:srgbClr val="CFE0E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>
            <a:extLst>
              <a:ext uri="{FF2B5EF4-FFF2-40B4-BE49-F238E27FC236}">
                <a16:creationId xmlns:a16="http://schemas.microsoft.com/office/drawing/2014/main" id="{40A4380A-BF1A-BAD9-709E-E9EB55C7AB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388" y="1865046"/>
            <a:ext cx="329184" cy="329184"/>
          </a:xfrm>
          <a:prstGeom prst="rect">
            <a:avLst/>
          </a:prstGeom>
        </p:spPr>
      </p:pic>
      <p:sp>
        <p:nvSpPr>
          <p:cNvPr id="4" name="Shape 8">
            <a:extLst>
              <a:ext uri="{FF2B5EF4-FFF2-40B4-BE49-F238E27FC236}">
                <a16:creationId xmlns:a16="http://schemas.microsoft.com/office/drawing/2014/main" id="{784EF085-277E-D3B3-FF62-F726A6159D5F}"/>
              </a:ext>
            </a:extLst>
          </p:cNvPr>
          <p:cNvSpPr/>
          <p:nvPr/>
        </p:nvSpPr>
        <p:spPr>
          <a:xfrm>
            <a:off x="164592" y="2862072"/>
            <a:ext cx="585216" cy="585216"/>
          </a:xfrm>
          <a:prstGeom prst="ellipse">
            <a:avLst/>
          </a:prstGeom>
          <a:solidFill>
            <a:srgbClr val="CFE0E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1" descr="preencoded.png">
            <a:extLst>
              <a:ext uri="{FF2B5EF4-FFF2-40B4-BE49-F238E27FC236}">
                <a16:creationId xmlns:a16="http://schemas.microsoft.com/office/drawing/2014/main" id="{4237081D-F888-74CF-B4B7-7A520486DF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608" y="2990088"/>
            <a:ext cx="329184" cy="329184"/>
          </a:xfrm>
          <a:prstGeom prst="rect">
            <a:avLst/>
          </a:prstGeom>
        </p:spPr>
      </p:pic>
      <p:sp>
        <p:nvSpPr>
          <p:cNvPr id="6" name="Shape 12">
            <a:extLst>
              <a:ext uri="{FF2B5EF4-FFF2-40B4-BE49-F238E27FC236}">
                <a16:creationId xmlns:a16="http://schemas.microsoft.com/office/drawing/2014/main" id="{3ABF6221-6636-C8E0-2A10-8CC4F43EEFD3}"/>
              </a:ext>
            </a:extLst>
          </p:cNvPr>
          <p:cNvSpPr/>
          <p:nvPr/>
        </p:nvSpPr>
        <p:spPr>
          <a:xfrm>
            <a:off x="122372" y="3995928"/>
            <a:ext cx="585216" cy="585216"/>
          </a:xfrm>
          <a:prstGeom prst="ellipse">
            <a:avLst/>
          </a:prstGeom>
          <a:solidFill>
            <a:srgbClr val="CFE0E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2" descr="preencoded.png">
            <a:extLst>
              <a:ext uri="{FF2B5EF4-FFF2-40B4-BE49-F238E27FC236}">
                <a16:creationId xmlns:a16="http://schemas.microsoft.com/office/drawing/2014/main" id="{4E741981-6FDF-6599-D4D2-2CC352A8AD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0388" y="4123944"/>
            <a:ext cx="329184" cy="329184"/>
          </a:xfrm>
          <a:prstGeom prst="rect">
            <a:avLst/>
          </a:prstGeom>
        </p:spPr>
      </p:pic>
      <p:sp>
        <p:nvSpPr>
          <p:cNvPr id="8" name="Shape 16">
            <a:extLst>
              <a:ext uri="{FF2B5EF4-FFF2-40B4-BE49-F238E27FC236}">
                <a16:creationId xmlns:a16="http://schemas.microsoft.com/office/drawing/2014/main" id="{9C66B531-7EC2-B48C-3E83-62CE86A1C01D}"/>
              </a:ext>
            </a:extLst>
          </p:cNvPr>
          <p:cNvSpPr/>
          <p:nvPr/>
        </p:nvSpPr>
        <p:spPr>
          <a:xfrm>
            <a:off x="122372" y="5129784"/>
            <a:ext cx="585216" cy="585216"/>
          </a:xfrm>
          <a:prstGeom prst="ellipse">
            <a:avLst/>
          </a:prstGeom>
          <a:solidFill>
            <a:srgbClr val="CFE0E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9" name="Image 3" descr="preencoded.png">
            <a:extLst>
              <a:ext uri="{FF2B5EF4-FFF2-40B4-BE49-F238E27FC236}">
                <a16:creationId xmlns:a16="http://schemas.microsoft.com/office/drawing/2014/main" id="{F579C207-CF58-5D0B-58E3-29B5AD3995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0388" y="5257800"/>
            <a:ext cx="329184" cy="329184"/>
          </a:xfrm>
          <a:prstGeom prst="rect">
            <a:avLst/>
          </a:prstGeom>
        </p:spPr>
      </p:pic>
      <p:pic>
        <p:nvPicPr>
          <p:cNvPr id="10" name="Picture 9" descr="Blue text on a black background  AI-generated content may be incorrect.">
            <a:extLst>
              <a:ext uri="{FF2B5EF4-FFF2-40B4-BE49-F238E27FC236}">
                <a16:creationId xmlns:a16="http://schemas.microsoft.com/office/drawing/2014/main" id="{BAF7404B-68CB-19D6-236B-75BF091EBAB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9764" y="73737"/>
            <a:ext cx="1530985" cy="499745"/>
          </a:xfrm>
          <a:prstGeom prst="rect">
            <a:avLst/>
          </a:prstGeom>
          <a:noFill/>
          <a:ln>
            <a:noFill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t100"/>
          <p:cNvSpPr/>
          <p:nvPr/>
        </p:nvSpPr>
        <p:spPr>
          <a:xfrm>
            <a:off x="640080" y="411480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>
              <a:lnSpc>
                <a:spcPct val="106000"/>
              </a:lnSpc>
              <a:buNone/>
            </a:pPr>
            <a:r>
              <a:rPr lang="en-US" sz="1600" b="1" dirty="0">
                <a:solidFill>
                  <a:srgbClr val="1E3A5F"/>
                </a:solidFill>
                <a:latin typeface="Calibri"/>
                <a:cs typeface="Calibri"/>
              </a:rPr>
              <a:t>SECTION 3</a:t>
            </a:r>
          </a:p>
        </p:txBody>
      </p:sp>
      <p:sp>
        <p:nvSpPr>
          <p:cNvPr id="101" name="t101"/>
          <p:cNvSpPr/>
          <p:nvPr/>
        </p:nvSpPr>
        <p:spPr>
          <a:xfrm>
            <a:off x="640080" y="777240"/>
            <a:ext cx="10881360" cy="731520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>
              <a:lnSpc>
                <a:spcPct val="106000"/>
              </a:lnSpc>
              <a:buNone/>
            </a:pPr>
            <a:r>
              <a:rPr lang="en-US" sz="3600" b="1" dirty="0">
                <a:solidFill>
                  <a:srgbClr val="1E3A5F"/>
                </a:solidFill>
                <a:latin typeface="Calibri"/>
                <a:cs typeface="Calibri"/>
              </a:rPr>
              <a:t>Systemic Strengths</a:t>
            </a:r>
          </a:p>
        </p:txBody>
      </p:sp>
      <p:sp>
        <p:nvSpPr>
          <p:cNvPr id="102" name="t102"/>
          <p:cNvSpPr/>
          <p:nvPr/>
        </p:nvSpPr>
        <p:spPr>
          <a:xfrm>
            <a:off x="640080" y="1426464"/>
            <a:ext cx="10881360" cy="457200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>
              <a:lnSpc>
                <a:spcPct val="106000"/>
              </a:lnSpc>
              <a:buNone/>
            </a:pPr>
            <a:r>
              <a:rPr lang="en-US" sz="1800" i="1" dirty="0">
                <a:solidFill>
                  <a:srgbClr val="1A1A1A"/>
                </a:solidFill>
                <a:latin typeface="Calibri"/>
                <a:cs typeface="Calibri"/>
              </a:rPr>
              <a:t>Every recommendation is grounded in what ACPS already does well.</a:t>
            </a:r>
          </a:p>
        </p:txBody>
      </p:sp>
      <p:sp>
        <p:nvSpPr>
          <p:cNvPr id="103" name="t103"/>
          <p:cNvSpPr/>
          <p:nvPr/>
        </p:nvSpPr>
        <p:spPr>
          <a:xfrm>
            <a:off x="640080" y="2240280"/>
            <a:ext cx="5349240" cy="932688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>
              <a:lnSpc>
                <a:spcPct val="104000"/>
              </a:lnSpc>
              <a:buNone/>
            </a:pPr>
            <a:r>
              <a:rPr lang="en-US" sz="2000" b="1" dirty="0">
                <a:solidFill>
                  <a:srgbClr val="1E3A5F"/>
                </a:solidFill>
                <a:latin typeface="Calibri"/>
                <a:cs typeface="Calibri"/>
              </a:rPr>
              <a:t>Strong Culture of Commitment &amp; Inclusion</a:t>
            </a:r>
          </a:p>
          <a:p>
            <a:pPr>
              <a:lnSpc>
                <a:spcPct val="104000"/>
              </a:lnSpc>
              <a:buNone/>
            </a:pPr>
            <a:r>
              <a:rPr lang="en-US" sz="1500" dirty="0">
                <a:solidFill>
                  <a:srgbClr val="1A1A1A"/>
                </a:solidFill>
                <a:latin typeface="Calibri"/>
                <a:cs typeface="Calibri"/>
              </a:rPr>
              <a:t>Every group describes students as “our students,” a collective ownership across departments.</a:t>
            </a:r>
          </a:p>
        </p:txBody>
      </p:sp>
      <p:sp>
        <p:nvSpPr>
          <p:cNvPr id="104" name="t104"/>
          <p:cNvSpPr/>
          <p:nvPr/>
        </p:nvSpPr>
        <p:spPr>
          <a:xfrm>
            <a:off x="6263640" y="2240280"/>
            <a:ext cx="5349240" cy="932688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>
              <a:lnSpc>
                <a:spcPct val="104000"/>
              </a:lnSpc>
              <a:buNone/>
            </a:pPr>
            <a:r>
              <a:rPr lang="en-US" sz="2000" b="1" dirty="0">
                <a:solidFill>
                  <a:srgbClr val="1E3A5F"/>
                </a:solidFill>
                <a:latin typeface="Calibri"/>
                <a:cs typeface="Calibri"/>
              </a:rPr>
              <a:t>Strong Academic Outcomes</a:t>
            </a:r>
          </a:p>
          <a:p>
            <a:pPr>
              <a:lnSpc>
                <a:spcPct val="104000"/>
              </a:lnSpc>
              <a:buNone/>
            </a:pPr>
            <a:r>
              <a:rPr lang="en-US" sz="1500" dirty="0">
                <a:solidFill>
                  <a:srgbClr val="1A1A1A"/>
                </a:solidFill>
                <a:latin typeface="Calibri"/>
                <a:cs typeface="Calibri"/>
              </a:rPr>
              <a:t>Above the Virginia state average in Reading and Mathematics for students receiving SPED services.</a:t>
            </a:r>
          </a:p>
        </p:txBody>
      </p:sp>
      <p:sp>
        <p:nvSpPr>
          <p:cNvPr id="105" name="t105"/>
          <p:cNvSpPr/>
          <p:nvPr/>
        </p:nvSpPr>
        <p:spPr>
          <a:xfrm>
            <a:off x="640080" y="3264408"/>
            <a:ext cx="5349240" cy="932688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>
              <a:lnSpc>
                <a:spcPct val="104000"/>
              </a:lnSpc>
              <a:buNone/>
            </a:pPr>
            <a:r>
              <a:rPr lang="en-US" sz="2000" b="1" dirty="0">
                <a:solidFill>
                  <a:srgbClr val="1E3A5F"/>
                </a:solidFill>
                <a:latin typeface="Calibri"/>
                <a:cs typeface="Calibri"/>
              </a:rPr>
              <a:t>High Inclusive Placement</a:t>
            </a:r>
          </a:p>
          <a:p>
            <a:pPr>
              <a:lnSpc>
                <a:spcPct val="104000"/>
              </a:lnSpc>
              <a:buNone/>
            </a:pPr>
            <a:r>
              <a:rPr lang="en-US" sz="1500" dirty="0">
                <a:solidFill>
                  <a:srgbClr val="1A1A1A"/>
                </a:solidFill>
                <a:latin typeface="Calibri"/>
                <a:cs typeface="Calibri"/>
              </a:rPr>
              <a:t>70%+ of students spend at least 80% of their time in inclusive settings.</a:t>
            </a:r>
          </a:p>
        </p:txBody>
      </p:sp>
      <p:sp>
        <p:nvSpPr>
          <p:cNvPr id="106" name="t106"/>
          <p:cNvSpPr/>
          <p:nvPr/>
        </p:nvSpPr>
        <p:spPr>
          <a:xfrm>
            <a:off x="6263640" y="3264408"/>
            <a:ext cx="5349240" cy="932688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>
              <a:lnSpc>
                <a:spcPct val="104000"/>
              </a:lnSpc>
              <a:buNone/>
            </a:pPr>
            <a:r>
              <a:rPr lang="en-US" sz="2000" b="1" dirty="0">
                <a:solidFill>
                  <a:srgbClr val="1E3A5F"/>
                </a:solidFill>
                <a:latin typeface="Calibri"/>
                <a:cs typeface="Calibri"/>
              </a:rPr>
              <a:t>Dedicated &amp; Caring Staff</a:t>
            </a:r>
          </a:p>
          <a:p>
            <a:pPr>
              <a:lnSpc>
                <a:spcPct val="104000"/>
              </a:lnSpc>
              <a:buNone/>
            </a:pPr>
            <a:r>
              <a:rPr lang="en-US" sz="1500" dirty="0">
                <a:solidFill>
                  <a:srgbClr val="1A1A1A"/>
                </a:solidFill>
                <a:latin typeface="Calibri"/>
                <a:cs typeface="Calibri"/>
              </a:rPr>
              <a:t>91.6% of students say their teachers believe in them, the highest-rated item on the student survey.</a:t>
            </a:r>
          </a:p>
        </p:txBody>
      </p:sp>
      <p:sp>
        <p:nvSpPr>
          <p:cNvPr id="107" name="t107"/>
          <p:cNvSpPr/>
          <p:nvPr/>
        </p:nvSpPr>
        <p:spPr>
          <a:xfrm>
            <a:off x="640080" y="4288536"/>
            <a:ext cx="5349240" cy="932688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>
              <a:lnSpc>
                <a:spcPct val="104000"/>
              </a:lnSpc>
              <a:buNone/>
            </a:pPr>
            <a:r>
              <a:rPr lang="en-US" sz="2000" b="1" dirty="0">
                <a:solidFill>
                  <a:srgbClr val="1E3A5F"/>
                </a:solidFill>
                <a:latin typeface="Calibri"/>
                <a:cs typeface="Calibri"/>
              </a:rPr>
              <a:t>Existing Pockets of Effective Practice</a:t>
            </a:r>
          </a:p>
          <a:p>
            <a:pPr>
              <a:lnSpc>
                <a:spcPct val="104000"/>
              </a:lnSpc>
              <a:buNone/>
            </a:pPr>
            <a:r>
              <a:rPr lang="en-US" sz="1500" dirty="0">
                <a:solidFill>
                  <a:srgbClr val="1A1A1A"/>
                </a:solidFill>
                <a:latin typeface="Calibri"/>
                <a:cs typeface="Calibri"/>
              </a:rPr>
              <a:t>LETRS training, job-embedded PD, and PLC structures already work well in select buildings.</a:t>
            </a:r>
          </a:p>
        </p:txBody>
      </p:sp>
      <p:sp>
        <p:nvSpPr>
          <p:cNvPr id="108" name="t108"/>
          <p:cNvSpPr/>
          <p:nvPr/>
        </p:nvSpPr>
        <p:spPr>
          <a:xfrm>
            <a:off x="6263640" y="4288536"/>
            <a:ext cx="5349240" cy="932688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>
              <a:lnSpc>
                <a:spcPct val="104000"/>
              </a:lnSpc>
              <a:buNone/>
            </a:pPr>
            <a:r>
              <a:rPr lang="en-US" sz="2000" b="1" dirty="0">
                <a:solidFill>
                  <a:srgbClr val="1E3A5F"/>
                </a:solidFill>
                <a:latin typeface="Calibri"/>
                <a:cs typeface="Calibri"/>
              </a:rPr>
              <a:t>Positive Relationships with Families</a:t>
            </a:r>
          </a:p>
          <a:p>
            <a:pPr>
              <a:lnSpc>
                <a:spcPct val="104000"/>
              </a:lnSpc>
              <a:buNone/>
            </a:pPr>
            <a:r>
              <a:rPr lang="en-US" sz="1500" dirty="0">
                <a:solidFill>
                  <a:srgbClr val="1A1A1A"/>
                </a:solidFill>
                <a:latin typeface="Calibri"/>
                <a:cs typeface="Calibri"/>
              </a:rPr>
              <a:t>School Climate &amp; Belonging was parents' strongest-rated survey section, at 67.1% positive.</a:t>
            </a:r>
          </a:p>
        </p:txBody>
      </p:sp>
      <p:sp>
        <p:nvSpPr>
          <p:cNvPr id="109" name="t109"/>
          <p:cNvSpPr/>
          <p:nvPr/>
        </p:nvSpPr>
        <p:spPr>
          <a:xfrm>
            <a:off x="640080" y="5312664"/>
            <a:ext cx="5349240" cy="932688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>
              <a:lnSpc>
                <a:spcPct val="104000"/>
              </a:lnSpc>
              <a:buNone/>
            </a:pPr>
            <a:r>
              <a:rPr lang="en-US" sz="2000" b="1" dirty="0">
                <a:solidFill>
                  <a:srgbClr val="1E3A5F"/>
                </a:solidFill>
                <a:latin typeface="Calibri"/>
                <a:cs typeface="Calibri"/>
              </a:rPr>
              <a:t>Openness to Reflection &amp; Improvement</a:t>
            </a:r>
          </a:p>
          <a:p>
            <a:pPr>
              <a:lnSpc>
                <a:spcPct val="104000"/>
              </a:lnSpc>
              <a:buNone/>
            </a:pPr>
            <a:r>
              <a:rPr lang="en-US" sz="1500" dirty="0">
                <a:solidFill>
                  <a:srgbClr val="1A1A1A"/>
                </a:solidFill>
                <a:latin typeface="Calibri"/>
                <a:cs typeface="Calibri"/>
              </a:rPr>
              <a:t>Staff, building administrators, and the Interim Superintendent express readiness for the review's findings.</a:t>
            </a:r>
          </a:p>
        </p:txBody>
      </p:sp>
      <p:sp>
        <p:nvSpPr>
          <p:cNvPr id="111" name="t111"/>
          <p:cNvSpPr/>
          <p:nvPr/>
        </p:nvSpPr>
        <p:spPr>
          <a:xfrm>
            <a:off x="11155680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 algn="r">
              <a:lnSpc>
                <a:spcPct val="106000"/>
              </a:lnSpc>
              <a:buNone/>
            </a:pPr>
            <a:r>
              <a:rPr lang="en-US" sz="1200" dirty="0">
                <a:solidFill>
                  <a:srgbClr val="6B7280"/>
                </a:solidFill>
                <a:latin typeface="Calibri"/>
                <a:cs typeface="Calibri"/>
              </a:rPr>
              <a:t>4</a:t>
            </a:r>
          </a:p>
        </p:txBody>
      </p:sp>
      <p:pic>
        <p:nvPicPr>
          <p:cNvPr id="2" name="Picture 1" descr="Blue text on a black background  AI-generated content may be incorrect.">
            <a:extLst>
              <a:ext uri="{FF2B5EF4-FFF2-40B4-BE49-F238E27FC236}">
                <a16:creationId xmlns:a16="http://schemas.microsoft.com/office/drawing/2014/main" id="{8FDC78DB-5AE6-C9FC-7A56-8627CB47C2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9764" y="73737"/>
            <a:ext cx="1530985" cy="49974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0" descr="preencoded.png">
            <a:extLst>
              <a:ext uri="{FF2B5EF4-FFF2-40B4-BE49-F238E27FC236}">
                <a16:creationId xmlns:a16="http://schemas.microsoft.com/office/drawing/2014/main" id="{58F6BF8A-2EBA-CA00-DD85-B366A47224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2024" y="2240280"/>
            <a:ext cx="310896" cy="310896"/>
          </a:xfrm>
          <a:prstGeom prst="rect">
            <a:avLst/>
          </a:prstGeom>
        </p:spPr>
      </p:pic>
      <p:pic>
        <p:nvPicPr>
          <p:cNvPr id="4" name="Image 1" descr="preencoded.png">
            <a:extLst>
              <a:ext uri="{FF2B5EF4-FFF2-40B4-BE49-F238E27FC236}">
                <a16:creationId xmlns:a16="http://schemas.microsoft.com/office/drawing/2014/main" id="{9358811E-D2F8-F779-FAD9-EB4D0474DD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45367" y="2282952"/>
            <a:ext cx="310896" cy="310896"/>
          </a:xfrm>
          <a:prstGeom prst="rect">
            <a:avLst/>
          </a:prstGeom>
        </p:spPr>
      </p:pic>
      <p:pic>
        <p:nvPicPr>
          <p:cNvPr id="5" name="Image 2" descr="preencoded.png">
            <a:extLst>
              <a:ext uri="{FF2B5EF4-FFF2-40B4-BE49-F238E27FC236}">
                <a16:creationId xmlns:a16="http://schemas.microsoft.com/office/drawing/2014/main" id="{EF99DE9A-A73A-6286-80BD-D9B3260AB17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6304" y="3264408"/>
            <a:ext cx="310896" cy="310896"/>
          </a:xfrm>
          <a:prstGeom prst="rect">
            <a:avLst/>
          </a:prstGeom>
        </p:spPr>
      </p:pic>
      <p:pic>
        <p:nvPicPr>
          <p:cNvPr id="6" name="Image 3" descr="preencoded.png">
            <a:extLst>
              <a:ext uri="{FF2B5EF4-FFF2-40B4-BE49-F238E27FC236}">
                <a16:creationId xmlns:a16="http://schemas.microsoft.com/office/drawing/2014/main" id="{BB8BB08D-72C7-28EA-255E-B30157F5B36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69864" y="3273552"/>
            <a:ext cx="310896" cy="310896"/>
          </a:xfrm>
          <a:prstGeom prst="rect">
            <a:avLst/>
          </a:prstGeom>
        </p:spPr>
      </p:pic>
      <p:pic>
        <p:nvPicPr>
          <p:cNvPr id="7" name="Image 4" descr="preencoded.png">
            <a:extLst>
              <a:ext uri="{FF2B5EF4-FFF2-40B4-BE49-F238E27FC236}">
                <a16:creationId xmlns:a16="http://schemas.microsoft.com/office/drawing/2014/main" id="{872B673B-29EF-33C6-2235-0D7CC9D6FEC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3096" y="4288536"/>
            <a:ext cx="310896" cy="310896"/>
          </a:xfrm>
          <a:prstGeom prst="rect">
            <a:avLst/>
          </a:prstGeom>
        </p:spPr>
      </p:pic>
      <p:pic>
        <p:nvPicPr>
          <p:cNvPr id="8" name="Image 5" descr="preencoded.png">
            <a:extLst>
              <a:ext uri="{FF2B5EF4-FFF2-40B4-BE49-F238E27FC236}">
                <a16:creationId xmlns:a16="http://schemas.microsoft.com/office/drawing/2014/main" id="{0C2DE471-977F-BDB6-5922-26679C30768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85104" y="4297680"/>
            <a:ext cx="310896" cy="310896"/>
          </a:xfrm>
          <a:prstGeom prst="rect">
            <a:avLst/>
          </a:prstGeom>
        </p:spPr>
      </p:pic>
      <p:pic>
        <p:nvPicPr>
          <p:cNvPr id="9" name="Image 6" descr="preencoded.png">
            <a:extLst>
              <a:ext uri="{FF2B5EF4-FFF2-40B4-BE49-F238E27FC236}">
                <a16:creationId xmlns:a16="http://schemas.microsoft.com/office/drawing/2014/main" id="{41F132E1-9F59-309C-8BBF-301B361378C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2024" y="5312664"/>
            <a:ext cx="310896" cy="310896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t100"/>
          <p:cNvSpPr/>
          <p:nvPr/>
        </p:nvSpPr>
        <p:spPr>
          <a:xfrm>
            <a:off x="640080" y="411480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>
              <a:lnSpc>
                <a:spcPct val="106000"/>
              </a:lnSpc>
              <a:buNone/>
            </a:pPr>
            <a:r>
              <a:rPr lang="en-US" sz="1600" b="1" dirty="0">
                <a:solidFill>
                  <a:srgbClr val="1E3A5F"/>
                </a:solidFill>
                <a:latin typeface="Calibri"/>
                <a:cs typeface="Calibri"/>
              </a:rPr>
              <a:t>SECTION 5</a:t>
            </a:r>
          </a:p>
        </p:txBody>
      </p:sp>
      <p:sp>
        <p:nvSpPr>
          <p:cNvPr id="101" name="t101"/>
          <p:cNvSpPr/>
          <p:nvPr/>
        </p:nvSpPr>
        <p:spPr>
          <a:xfrm>
            <a:off x="640080" y="777240"/>
            <a:ext cx="10881360" cy="731520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>
              <a:lnSpc>
                <a:spcPct val="106000"/>
              </a:lnSpc>
              <a:buNone/>
            </a:pPr>
            <a:r>
              <a:rPr lang="en-US" sz="3600" b="1" dirty="0">
                <a:solidFill>
                  <a:srgbClr val="1E3A5F"/>
                </a:solidFill>
                <a:latin typeface="Calibri"/>
                <a:cs typeface="Calibri"/>
              </a:rPr>
              <a:t>Major Themes</a:t>
            </a:r>
          </a:p>
        </p:txBody>
      </p:sp>
      <p:sp>
        <p:nvSpPr>
          <p:cNvPr id="102" name="t102"/>
          <p:cNvSpPr/>
          <p:nvPr/>
        </p:nvSpPr>
        <p:spPr>
          <a:xfrm>
            <a:off x="640080" y="1362456"/>
            <a:ext cx="10881360" cy="457200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>
              <a:lnSpc>
                <a:spcPct val="106000"/>
              </a:lnSpc>
              <a:buNone/>
            </a:pPr>
            <a:r>
              <a:rPr lang="en-US" sz="1800" i="1" dirty="0">
                <a:solidFill>
                  <a:srgbClr val="1A1A1A"/>
                </a:solidFill>
                <a:latin typeface="Calibri"/>
                <a:cs typeface="Calibri"/>
              </a:rPr>
              <a:t>Five structural conditions surfaced across all seven stakeholder groups.</a:t>
            </a:r>
          </a:p>
        </p:txBody>
      </p:sp>
      <p:sp>
        <p:nvSpPr>
          <p:cNvPr id="103" name="t103"/>
          <p:cNvSpPr/>
          <p:nvPr/>
        </p:nvSpPr>
        <p:spPr>
          <a:xfrm>
            <a:off x="640080" y="2286000"/>
            <a:ext cx="822960" cy="850392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>
              <a:lnSpc>
                <a:spcPct val="106000"/>
              </a:lnSpc>
              <a:buNone/>
            </a:pPr>
            <a:r>
              <a:rPr lang="en-US" sz="1800" b="1" dirty="0">
                <a:solidFill>
                  <a:srgbClr val="1E3A5F"/>
                </a:solidFill>
                <a:latin typeface="Calibri"/>
                <a:cs typeface="Calibri"/>
              </a:rPr>
              <a:t>T1</a:t>
            </a:r>
          </a:p>
        </p:txBody>
      </p:sp>
      <p:sp>
        <p:nvSpPr>
          <p:cNvPr id="104" name="t104"/>
          <p:cNvSpPr/>
          <p:nvPr/>
        </p:nvSpPr>
        <p:spPr>
          <a:xfrm>
            <a:off x="1554480" y="2286000"/>
            <a:ext cx="9966960" cy="850392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>
              <a:lnSpc>
                <a:spcPct val="102000"/>
              </a:lnSpc>
              <a:buNone/>
            </a:pPr>
            <a:r>
              <a:rPr lang="en-US" sz="2000" b="1" dirty="0">
                <a:solidFill>
                  <a:srgbClr val="1E3A5F"/>
                </a:solidFill>
                <a:latin typeface="Calibri"/>
                <a:cs typeface="Calibri"/>
              </a:rPr>
              <a:t>Consistency of Practice</a:t>
            </a:r>
          </a:p>
          <a:p>
            <a:pPr>
              <a:lnSpc>
                <a:spcPct val="102000"/>
              </a:lnSpc>
              <a:buNone/>
            </a:pPr>
            <a:r>
              <a:rPr lang="en-US" sz="1500" dirty="0">
                <a:solidFill>
                  <a:srgbClr val="1A1A1A"/>
                </a:solidFill>
                <a:latin typeface="Calibri"/>
                <a:cs typeface="Calibri"/>
              </a:rPr>
              <a:t>51.6% of staff, the highest negative response in the survey, say services are inconsistent from one school to the next.</a:t>
            </a:r>
          </a:p>
        </p:txBody>
      </p:sp>
      <p:sp>
        <p:nvSpPr>
          <p:cNvPr id="105" name="t105"/>
          <p:cNvSpPr/>
          <p:nvPr/>
        </p:nvSpPr>
        <p:spPr>
          <a:xfrm>
            <a:off x="640080" y="3136392"/>
            <a:ext cx="822960" cy="850392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>
              <a:lnSpc>
                <a:spcPct val="106000"/>
              </a:lnSpc>
              <a:buNone/>
            </a:pPr>
            <a:r>
              <a:rPr lang="en-US" sz="1800" b="1" dirty="0">
                <a:solidFill>
                  <a:srgbClr val="1E3A5F"/>
                </a:solidFill>
                <a:latin typeface="Calibri"/>
                <a:cs typeface="Calibri"/>
              </a:rPr>
              <a:t>T2</a:t>
            </a:r>
          </a:p>
        </p:txBody>
      </p:sp>
      <p:sp>
        <p:nvSpPr>
          <p:cNvPr id="106" name="t106"/>
          <p:cNvSpPr/>
          <p:nvPr/>
        </p:nvSpPr>
        <p:spPr>
          <a:xfrm>
            <a:off x="1554480" y="3136392"/>
            <a:ext cx="9966960" cy="850392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>
              <a:lnSpc>
                <a:spcPct val="102000"/>
              </a:lnSpc>
              <a:buNone/>
            </a:pPr>
            <a:r>
              <a:rPr lang="en-US" sz="2000" b="1" dirty="0">
                <a:solidFill>
                  <a:srgbClr val="1E3A5F"/>
                </a:solidFill>
                <a:latin typeface="Calibri"/>
                <a:cs typeface="Calibri"/>
              </a:rPr>
              <a:t>Capacity in Staffing, Time &amp; Professional Learning</a:t>
            </a:r>
          </a:p>
          <a:p>
            <a:pPr>
              <a:lnSpc>
                <a:spcPct val="102000"/>
              </a:lnSpc>
              <a:buNone/>
            </a:pPr>
            <a:r>
              <a:rPr lang="en-US" sz="1500" dirty="0">
                <a:solidFill>
                  <a:srgbClr val="1A1A1A"/>
                </a:solidFill>
                <a:latin typeface="Calibri"/>
                <a:cs typeface="Calibri"/>
              </a:rPr>
              <a:t>Professional development is the only staff-survey section where negative outweighs positive, 41.0% to 25.6%.</a:t>
            </a:r>
          </a:p>
        </p:txBody>
      </p:sp>
      <p:sp>
        <p:nvSpPr>
          <p:cNvPr id="107" name="t107"/>
          <p:cNvSpPr/>
          <p:nvPr/>
        </p:nvSpPr>
        <p:spPr>
          <a:xfrm>
            <a:off x="640080" y="3986784"/>
            <a:ext cx="822960" cy="850392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>
              <a:lnSpc>
                <a:spcPct val="106000"/>
              </a:lnSpc>
              <a:buNone/>
            </a:pPr>
            <a:r>
              <a:rPr lang="en-US" sz="1800" b="1" dirty="0">
                <a:solidFill>
                  <a:srgbClr val="1E3A5F"/>
                </a:solidFill>
                <a:latin typeface="Calibri"/>
                <a:cs typeface="Calibri"/>
              </a:rPr>
              <a:t>T3</a:t>
            </a:r>
          </a:p>
        </p:txBody>
      </p:sp>
      <p:sp>
        <p:nvSpPr>
          <p:cNvPr id="108" name="t108"/>
          <p:cNvSpPr/>
          <p:nvPr/>
        </p:nvSpPr>
        <p:spPr>
          <a:xfrm>
            <a:off x="1554480" y="3986784"/>
            <a:ext cx="9966960" cy="850392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>
              <a:lnSpc>
                <a:spcPct val="102000"/>
              </a:lnSpc>
              <a:buNone/>
            </a:pPr>
            <a:r>
              <a:rPr lang="en-US" sz="2000" b="1" dirty="0">
                <a:solidFill>
                  <a:srgbClr val="1E3A5F"/>
                </a:solidFill>
                <a:latin typeface="Calibri"/>
                <a:cs typeface="Calibri"/>
              </a:rPr>
              <a:t>Communication &amp; Family Partnership</a:t>
            </a:r>
          </a:p>
          <a:p>
            <a:pPr>
              <a:lnSpc>
                <a:spcPct val="102000"/>
              </a:lnSpc>
              <a:buNone/>
            </a:pPr>
            <a:r>
              <a:rPr lang="en-US" sz="1500" dirty="0">
                <a:solidFill>
                  <a:srgbClr val="1A1A1A"/>
                </a:solidFill>
                <a:latin typeface="Calibri"/>
                <a:cs typeface="Calibri"/>
              </a:rPr>
              <a:t>Strengthen the communication network at every level: the school board, central office, schools, families, and students.</a:t>
            </a:r>
          </a:p>
        </p:txBody>
      </p:sp>
      <p:sp>
        <p:nvSpPr>
          <p:cNvPr id="109" name="t109"/>
          <p:cNvSpPr/>
          <p:nvPr/>
        </p:nvSpPr>
        <p:spPr>
          <a:xfrm>
            <a:off x="640080" y="4837176"/>
            <a:ext cx="822960" cy="850392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>
              <a:lnSpc>
                <a:spcPct val="106000"/>
              </a:lnSpc>
              <a:buNone/>
            </a:pPr>
            <a:r>
              <a:rPr lang="en-US" sz="1800" b="1" dirty="0">
                <a:solidFill>
                  <a:srgbClr val="1E3A5F"/>
                </a:solidFill>
                <a:latin typeface="Calibri"/>
                <a:cs typeface="Calibri"/>
              </a:rPr>
              <a:t>T4</a:t>
            </a:r>
          </a:p>
        </p:txBody>
      </p:sp>
      <p:sp>
        <p:nvSpPr>
          <p:cNvPr id="110" name="t110"/>
          <p:cNvSpPr/>
          <p:nvPr/>
        </p:nvSpPr>
        <p:spPr>
          <a:xfrm>
            <a:off x="1554480" y="4837176"/>
            <a:ext cx="9966960" cy="850392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>
              <a:lnSpc>
                <a:spcPct val="102000"/>
              </a:lnSpc>
              <a:buNone/>
            </a:pPr>
            <a:r>
              <a:rPr lang="en-US" sz="2000" b="1" dirty="0">
                <a:solidFill>
                  <a:srgbClr val="1E3A5F"/>
                </a:solidFill>
                <a:latin typeface="Calibri"/>
                <a:cs typeface="Calibri"/>
              </a:rPr>
              <a:t>Service Models &amp; Instructional Focus</a:t>
            </a:r>
          </a:p>
          <a:p>
            <a:pPr>
              <a:lnSpc>
                <a:spcPct val="102000"/>
              </a:lnSpc>
              <a:buNone/>
            </a:pPr>
            <a:r>
              <a:rPr lang="en-US" sz="1500" dirty="0">
                <a:solidFill>
                  <a:srgbClr val="1A1A1A"/>
                </a:solidFill>
                <a:latin typeface="Calibri"/>
                <a:cs typeface="Calibri"/>
              </a:rPr>
              <a:t>Formal review of the A/B/C-Base model, not examined in 10 to 15 years, to address uneven distribution across the division.</a:t>
            </a:r>
          </a:p>
        </p:txBody>
      </p:sp>
      <p:sp>
        <p:nvSpPr>
          <p:cNvPr id="111" name="t111"/>
          <p:cNvSpPr/>
          <p:nvPr/>
        </p:nvSpPr>
        <p:spPr>
          <a:xfrm>
            <a:off x="640080" y="5687568"/>
            <a:ext cx="822960" cy="850392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>
              <a:lnSpc>
                <a:spcPct val="106000"/>
              </a:lnSpc>
              <a:buNone/>
            </a:pPr>
            <a:r>
              <a:rPr lang="en-US" sz="1800" b="1" dirty="0">
                <a:solidFill>
                  <a:srgbClr val="1E3A5F"/>
                </a:solidFill>
                <a:latin typeface="Calibri"/>
                <a:cs typeface="Calibri"/>
              </a:rPr>
              <a:t>T5</a:t>
            </a:r>
          </a:p>
        </p:txBody>
      </p:sp>
      <p:sp>
        <p:nvSpPr>
          <p:cNvPr id="112" name="t112"/>
          <p:cNvSpPr/>
          <p:nvPr/>
        </p:nvSpPr>
        <p:spPr>
          <a:xfrm>
            <a:off x="1554480" y="5687568"/>
            <a:ext cx="9966960" cy="850392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>
              <a:lnSpc>
                <a:spcPct val="102000"/>
              </a:lnSpc>
              <a:buNone/>
            </a:pPr>
            <a:r>
              <a:rPr lang="en-US" sz="2000" b="1" dirty="0">
                <a:solidFill>
                  <a:srgbClr val="1E3A5F"/>
                </a:solidFill>
                <a:latin typeface="Calibri"/>
                <a:cs typeface="Calibri"/>
              </a:rPr>
              <a:t>Leadership, Vision &amp; Organizational Readiness</a:t>
            </a:r>
          </a:p>
          <a:p>
            <a:pPr>
              <a:lnSpc>
                <a:spcPct val="102000"/>
              </a:lnSpc>
              <a:buNone/>
            </a:pPr>
            <a:r>
              <a:rPr lang="en-US" sz="1500" dirty="0">
                <a:solidFill>
                  <a:srgbClr val="1A1A1A"/>
                </a:solidFill>
                <a:latin typeface="Calibri"/>
                <a:cs typeface="Calibri"/>
              </a:rPr>
              <a:t>No group could point to a shared, operationalized definition of special education in ACPS.</a:t>
            </a:r>
          </a:p>
        </p:txBody>
      </p:sp>
      <p:sp>
        <p:nvSpPr>
          <p:cNvPr id="114" name="t114"/>
          <p:cNvSpPr/>
          <p:nvPr/>
        </p:nvSpPr>
        <p:spPr>
          <a:xfrm>
            <a:off x="11155680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 algn="r">
              <a:lnSpc>
                <a:spcPct val="106000"/>
              </a:lnSpc>
              <a:buNone/>
            </a:pPr>
            <a:r>
              <a:rPr lang="en-US" sz="1200" dirty="0">
                <a:solidFill>
                  <a:srgbClr val="6B7280"/>
                </a:solidFill>
                <a:latin typeface="Calibri"/>
                <a:cs typeface="Calibri"/>
              </a:rPr>
              <a:t>6</a:t>
            </a:r>
          </a:p>
        </p:txBody>
      </p:sp>
      <p:pic>
        <p:nvPicPr>
          <p:cNvPr id="2" name="Picture 1" descr="Blue text on a black background  AI-generated content may be incorrect.">
            <a:extLst>
              <a:ext uri="{FF2B5EF4-FFF2-40B4-BE49-F238E27FC236}">
                <a16:creationId xmlns:a16="http://schemas.microsoft.com/office/drawing/2014/main" id="{AA714C59-93A9-376D-B0E3-AE97F46859F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9764" y="73737"/>
            <a:ext cx="1530985" cy="499745"/>
          </a:xfrm>
          <a:prstGeom prst="rect">
            <a:avLst/>
          </a:prstGeom>
          <a:noFill/>
          <a:ln>
            <a:noFill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t100"/>
          <p:cNvSpPr/>
          <p:nvPr/>
        </p:nvSpPr>
        <p:spPr>
          <a:xfrm>
            <a:off x="640080" y="411480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>
              <a:lnSpc>
                <a:spcPct val="106000"/>
              </a:lnSpc>
              <a:buNone/>
            </a:pPr>
            <a:r>
              <a:rPr lang="en-US" sz="1600" b="1" dirty="0">
                <a:solidFill>
                  <a:srgbClr val="1E3A5F"/>
                </a:solidFill>
                <a:latin typeface="Calibri"/>
                <a:cs typeface="Calibri"/>
              </a:rPr>
              <a:t>SECTION 6</a:t>
            </a:r>
          </a:p>
        </p:txBody>
      </p:sp>
      <p:sp>
        <p:nvSpPr>
          <p:cNvPr id="101" name="t101"/>
          <p:cNvSpPr/>
          <p:nvPr/>
        </p:nvSpPr>
        <p:spPr>
          <a:xfrm>
            <a:off x="640080" y="777240"/>
            <a:ext cx="10881360" cy="731520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>
              <a:lnSpc>
                <a:spcPct val="106000"/>
              </a:lnSpc>
              <a:buNone/>
            </a:pPr>
            <a:r>
              <a:rPr lang="en-US" sz="3600" b="1" dirty="0">
                <a:solidFill>
                  <a:srgbClr val="1E3A5F"/>
                </a:solidFill>
                <a:latin typeface="Calibri"/>
                <a:cs typeface="Calibri"/>
              </a:rPr>
              <a:t>Recommendations: Short-Term</a:t>
            </a:r>
          </a:p>
        </p:txBody>
      </p:sp>
      <p:sp>
        <p:nvSpPr>
          <p:cNvPr id="102" name="t102"/>
          <p:cNvSpPr/>
          <p:nvPr/>
        </p:nvSpPr>
        <p:spPr>
          <a:xfrm>
            <a:off x="640080" y="1382726"/>
            <a:ext cx="10881360" cy="411480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>
              <a:lnSpc>
                <a:spcPct val="106000"/>
              </a:lnSpc>
              <a:buNone/>
            </a:pPr>
            <a:r>
              <a:rPr lang="en-US" sz="1600" i="1" dirty="0">
                <a:solidFill>
                  <a:srgbClr val="6B7280"/>
                </a:solidFill>
                <a:latin typeface="Calibri"/>
                <a:cs typeface="Calibri"/>
              </a:rPr>
              <a:t>0–12 months  •  High-impact foundational actions achievable within the current school year.</a:t>
            </a:r>
          </a:p>
        </p:txBody>
      </p:sp>
      <p:sp>
        <p:nvSpPr>
          <p:cNvPr id="103" name="t103"/>
          <p:cNvSpPr/>
          <p:nvPr/>
        </p:nvSpPr>
        <p:spPr>
          <a:xfrm>
            <a:off x="640080" y="2167128"/>
            <a:ext cx="868680" cy="1371600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>
              <a:lnSpc>
                <a:spcPct val="106000"/>
              </a:lnSpc>
              <a:buNone/>
            </a:pPr>
            <a:r>
              <a:rPr lang="en-US" sz="1900" b="1" dirty="0">
                <a:solidFill>
                  <a:srgbClr val="1E3A5F"/>
                </a:solidFill>
                <a:latin typeface="Calibri"/>
                <a:cs typeface="Calibri"/>
              </a:rPr>
              <a:t>R1</a:t>
            </a:r>
          </a:p>
        </p:txBody>
      </p:sp>
      <p:sp>
        <p:nvSpPr>
          <p:cNvPr id="104" name="t104"/>
          <p:cNvSpPr/>
          <p:nvPr/>
        </p:nvSpPr>
        <p:spPr>
          <a:xfrm>
            <a:off x="1600200" y="2148840"/>
            <a:ext cx="9921240" cy="1371600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>
              <a:lnSpc>
                <a:spcPct val="102000"/>
              </a:lnSpc>
              <a:buNone/>
            </a:pPr>
            <a:r>
              <a:rPr lang="en-US" sz="2000" b="1" dirty="0">
                <a:solidFill>
                  <a:srgbClr val="1E3A5F"/>
                </a:solidFill>
                <a:latin typeface="Calibri"/>
                <a:cs typeface="Calibri"/>
              </a:rPr>
              <a:t>Establish a Clear, Communicated Vision &amp; Change Management Framework</a:t>
            </a:r>
          </a:p>
          <a:p>
            <a:pPr>
              <a:lnSpc>
                <a:spcPct val="102000"/>
              </a:lnSpc>
              <a:buNone/>
            </a:pPr>
            <a:r>
              <a:rPr lang="en-US" sz="1500" dirty="0">
                <a:solidFill>
                  <a:srgbClr val="1A1A1A"/>
                </a:solidFill>
                <a:latin typeface="Calibri"/>
                <a:cs typeface="Calibri"/>
              </a:rPr>
              <a:t>The enabling condition for every other recommendation. Staff and families must understand why, what, and how change is happening.</a:t>
            </a:r>
          </a:p>
        </p:txBody>
      </p:sp>
      <p:sp>
        <p:nvSpPr>
          <p:cNvPr id="105" name="t105"/>
          <p:cNvSpPr/>
          <p:nvPr/>
        </p:nvSpPr>
        <p:spPr>
          <a:xfrm>
            <a:off x="640080" y="3538728"/>
            <a:ext cx="868680" cy="1371600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>
              <a:lnSpc>
                <a:spcPct val="106000"/>
              </a:lnSpc>
              <a:buNone/>
            </a:pPr>
            <a:r>
              <a:rPr lang="en-US" sz="1900" b="1" dirty="0">
                <a:solidFill>
                  <a:srgbClr val="1E3A5F"/>
                </a:solidFill>
                <a:latin typeface="Calibri"/>
                <a:cs typeface="Calibri"/>
              </a:rPr>
              <a:t>R2</a:t>
            </a:r>
          </a:p>
        </p:txBody>
      </p:sp>
      <p:sp>
        <p:nvSpPr>
          <p:cNvPr id="106" name="t106"/>
          <p:cNvSpPr/>
          <p:nvPr/>
        </p:nvSpPr>
        <p:spPr>
          <a:xfrm>
            <a:off x="1600200" y="3520440"/>
            <a:ext cx="9921240" cy="1371600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>
              <a:lnSpc>
                <a:spcPct val="102000"/>
              </a:lnSpc>
              <a:buNone/>
            </a:pPr>
            <a:r>
              <a:rPr lang="en-US" sz="2000" b="1" dirty="0">
                <a:solidFill>
                  <a:srgbClr val="1E3A5F"/>
                </a:solidFill>
                <a:latin typeface="Calibri"/>
                <a:cs typeface="Calibri"/>
              </a:rPr>
              <a:t>Conduct an Internal Review of Identification, Access &amp; Transitions</a:t>
            </a:r>
          </a:p>
          <a:p>
            <a:pPr>
              <a:lnSpc>
                <a:spcPct val="102000"/>
              </a:lnSpc>
              <a:buNone/>
            </a:pPr>
            <a:r>
              <a:rPr lang="en-US" sz="1500" dirty="0">
                <a:solidFill>
                  <a:srgbClr val="1A1A1A"/>
                </a:solidFill>
                <a:latin typeface="Calibri"/>
                <a:cs typeface="Calibri"/>
              </a:rPr>
              <a:t>Reviews English Language Learner (ELL) referral rates, twice-exceptional (2E) eligibility practices, and grade-band transitions. Two areas carry potential IDEA compliance implications.</a:t>
            </a:r>
          </a:p>
        </p:txBody>
      </p:sp>
      <p:sp>
        <p:nvSpPr>
          <p:cNvPr id="107" name="t107"/>
          <p:cNvSpPr/>
          <p:nvPr/>
        </p:nvSpPr>
        <p:spPr>
          <a:xfrm>
            <a:off x="640080" y="4910328"/>
            <a:ext cx="868680" cy="1371600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>
              <a:lnSpc>
                <a:spcPct val="106000"/>
              </a:lnSpc>
              <a:buNone/>
            </a:pPr>
            <a:r>
              <a:rPr lang="en-US" sz="1900" b="1" dirty="0">
                <a:solidFill>
                  <a:srgbClr val="1E3A5F"/>
                </a:solidFill>
                <a:latin typeface="Calibri"/>
                <a:cs typeface="Calibri"/>
              </a:rPr>
              <a:t>R3</a:t>
            </a:r>
          </a:p>
        </p:txBody>
      </p:sp>
      <p:sp>
        <p:nvSpPr>
          <p:cNvPr id="108" name="t108"/>
          <p:cNvSpPr/>
          <p:nvPr/>
        </p:nvSpPr>
        <p:spPr>
          <a:xfrm>
            <a:off x="1600200" y="4892040"/>
            <a:ext cx="9921240" cy="1371600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>
              <a:lnSpc>
                <a:spcPct val="102000"/>
              </a:lnSpc>
              <a:buNone/>
            </a:pPr>
            <a:r>
              <a:rPr lang="en-US" sz="2000" b="1" dirty="0">
                <a:solidFill>
                  <a:srgbClr val="1E3A5F"/>
                </a:solidFill>
                <a:latin typeface="Calibri"/>
                <a:cs typeface="Calibri"/>
              </a:rPr>
              <a:t>Restore &amp; Protect Dedicated SPED-GenEd Co-Planning Time</a:t>
            </a:r>
          </a:p>
          <a:p>
            <a:pPr>
              <a:lnSpc>
                <a:spcPct val="102000"/>
              </a:lnSpc>
              <a:buNone/>
            </a:pPr>
            <a:r>
              <a:rPr lang="en-US" sz="1500" dirty="0">
                <a:solidFill>
                  <a:srgbClr val="1A1A1A"/>
                </a:solidFill>
                <a:latin typeface="Calibri"/>
                <a:cs typeface="Calibri"/>
              </a:rPr>
              <a:t>The structural prerequisite for genuine co-teaching. Staff cite its earlier elimination as a significant trust issue.</a:t>
            </a:r>
          </a:p>
        </p:txBody>
      </p:sp>
      <p:sp>
        <p:nvSpPr>
          <p:cNvPr id="110" name="t110"/>
          <p:cNvSpPr/>
          <p:nvPr/>
        </p:nvSpPr>
        <p:spPr>
          <a:xfrm>
            <a:off x="11155680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 algn="r">
              <a:lnSpc>
                <a:spcPct val="106000"/>
              </a:lnSpc>
              <a:buNone/>
            </a:pPr>
            <a:r>
              <a:rPr lang="en-US" sz="1200" dirty="0">
                <a:solidFill>
                  <a:srgbClr val="6B7280"/>
                </a:solidFill>
                <a:latin typeface="Calibri"/>
                <a:cs typeface="Calibri"/>
              </a:rPr>
              <a:t>7</a:t>
            </a:r>
          </a:p>
        </p:txBody>
      </p:sp>
      <p:pic>
        <p:nvPicPr>
          <p:cNvPr id="2" name="Picture 1" descr="Blue text on a black background  AI-generated content may be incorrect.">
            <a:extLst>
              <a:ext uri="{FF2B5EF4-FFF2-40B4-BE49-F238E27FC236}">
                <a16:creationId xmlns:a16="http://schemas.microsoft.com/office/drawing/2014/main" id="{2722B50A-B558-0EF0-1E7F-1D49954670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9764" y="73737"/>
            <a:ext cx="1530985" cy="499745"/>
          </a:xfrm>
          <a:prstGeom prst="rect">
            <a:avLst/>
          </a:prstGeom>
          <a:noFill/>
          <a:ln>
            <a:noFill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t100"/>
          <p:cNvSpPr/>
          <p:nvPr/>
        </p:nvSpPr>
        <p:spPr>
          <a:xfrm>
            <a:off x="640080" y="411480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>
              <a:lnSpc>
                <a:spcPct val="106000"/>
              </a:lnSpc>
              <a:buNone/>
            </a:pPr>
            <a:r>
              <a:rPr lang="en-US" sz="1600" b="1" dirty="0">
                <a:solidFill>
                  <a:srgbClr val="1E3A5F"/>
                </a:solidFill>
                <a:latin typeface="Calibri"/>
                <a:cs typeface="Calibri"/>
              </a:rPr>
              <a:t>SECTION 6</a:t>
            </a:r>
          </a:p>
        </p:txBody>
      </p:sp>
      <p:sp>
        <p:nvSpPr>
          <p:cNvPr id="101" name="t101"/>
          <p:cNvSpPr/>
          <p:nvPr/>
        </p:nvSpPr>
        <p:spPr>
          <a:xfrm>
            <a:off x="640080" y="678420"/>
            <a:ext cx="10881360" cy="731520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>
              <a:lnSpc>
                <a:spcPct val="106000"/>
              </a:lnSpc>
              <a:buNone/>
            </a:pPr>
            <a:r>
              <a:rPr lang="en-US" sz="3600" b="1" dirty="0">
                <a:solidFill>
                  <a:srgbClr val="1E3A5F"/>
                </a:solidFill>
                <a:latin typeface="Calibri"/>
                <a:cs typeface="Calibri"/>
              </a:rPr>
              <a:t>Recommendations: Mid-Term</a:t>
            </a:r>
          </a:p>
        </p:txBody>
      </p:sp>
      <p:sp>
        <p:nvSpPr>
          <p:cNvPr id="102" name="t102"/>
          <p:cNvSpPr/>
          <p:nvPr/>
        </p:nvSpPr>
        <p:spPr>
          <a:xfrm>
            <a:off x="640080" y="1199846"/>
            <a:ext cx="10881360" cy="411480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>
              <a:lnSpc>
                <a:spcPct val="106000"/>
              </a:lnSpc>
              <a:buNone/>
            </a:pPr>
            <a:r>
              <a:rPr lang="en-US" sz="1600" i="1" dirty="0">
                <a:solidFill>
                  <a:srgbClr val="6B7280"/>
                </a:solidFill>
                <a:latin typeface="Calibri"/>
                <a:cs typeface="Calibri"/>
              </a:rPr>
              <a:t>12–24 months  •  Structural changes requiring planning, piloting, and stakeholder engagement.</a:t>
            </a:r>
          </a:p>
        </p:txBody>
      </p:sp>
      <p:sp>
        <p:nvSpPr>
          <p:cNvPr id="103" name="t103"/>
          <p:cNvSpPr/>
          <p:nvPr/>
        </p:nvSpPr>
        <p:spPr>
          <a:xfrm>
            <a:off x="640080" y="1692136"/>
            <a:ext cx="868680" cy="585216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>
              <a:lnSpc>
                <a:spcPct val="106000"/>
              </a:lnSpc>
              <a:buNone/>
            </a:pPr>
            <a:r>
              <a:rPr lang="en-US" sz="1900" b="1" dirty="0">
                <a:solidFill>
                  <a:srgbClr val="1E3A5F"/>
                </a:solidFill>
                <a:latin typeface="Calibri"/>
                <a:cs typeface="Calibri"/>
              </a:rPr>
              <a:t>R4</a:t>
            </a:r>
          </a:p>
        </p:txBody>
      </p:sp>
      <p:sp>
        <p:nvSpPr>
          <p:cNvPr id="104" name="t104"/>
          <p:cNvSpPr/>
          <p:nvPr/>
        </p:nvSpPr>
        <p:spPr>
          <a:xfrm>
            <a:off x="1600200" y="1679743"/>
            <a:ext cx="9921240" cy="585216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>
              <a:lnSpc>
                <a:spcPct val="102000"/>
              </a:lnSpc>
              <a:buNone/>
            </a:pPr>
            <a:r>
              <a:rPr lang="en-US" sz="2000" b="1" dirty="0">
                <a:solidFill>
                  <a:srgbClr val="1E3A5F"/>
                </a:solidFill>
                <a:latin typeface="Calibri"/>
                <a:cs typeface="Calibri"/>
              </a:rPr>
              <a:t>Develop a Division-Wide Special Education Practice Framework</a:t>
            </a:r>
          </a:p>
          <a:p>
            <a:pPr>
              <a:lnSpc>
                <a:spcPct val="102000"/>
              </a:lnSpc>
              <a:buNone/>
            </a:pPr>
            <a:r>
              <a:rPr lang="en-US" sz="1500" dirty="0">
                <a:solidFill>
                  <a:srgbClr val="1A1A1A"/>
                </a:solidFill>
                <a:latin typeface="Calibri"/>
                <a:cs typeface="Calibri"/>
              </a:rPr>
              <a:t>A shared definition of a high-quality Individualized Education Program (IEP) meeting, co-teaching model, and progress-monitoring process across every school.</a:t>
            </a:r>
          </a:p>
        </p:txBody>
      </p:sp>
      <p:sp>
        <p:nvSpPr>
          <p:cNvPr id="105" name="t105"/>
          <p:cNvSpPr/>
          <p:nvPr/>
        </p:nvSpPr>
        <p:spPr>
          <a:xfrm>
            <a:off x="640080" y="2620801"/>
            <a:ext cx="868680" cy="585216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>
              <a:lnSpc>
                <a:spcPct val="106000"/>
              </a:lnSpc>
              <a:buNone/>
            </a:pPr>
            <a:r>
              <a:rPr lang="en-US" sz="1900" b="1" dirty="0">
                <a:solidFill>
                  <a:srgbClr val="1E3A5F"/>
                </a:solidFill>
                <a:latin typeface="Calibri"/>
                <a:cs typeface="Calibri"/>
              </a:rPr>
              <a:t>R5</a:t>
            </a:r>
          </a:p>
        </p:txBody>
      </p:sp>
      <p:sp>
        <p:nvSpPr>
          <p:cNvPr id="106" name="t106"/>
          <p:cNvSpPr/>
          <p:nvPr/>
        </p:nvSpPr>
        <p:spPr>
          <a:xfrm>
            <a:off x="1600200" y="2602513"/>
            <a:ext cx="9921240" cy="585216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>
              <a:lnSpc>
                <a:spcPct val="102000"/>
              </a:lnSpc>
              <a:buNone/>
            </a:pPr>
            <a:r>
              <a:rPr lang="en-US" sz="2000" b="1" dirty="0">
                <a:solidFill>
                  <a:srgbClr val="1E3A5F"/>
                </a:solidFill>
                <a:latin typeface="Calibri"/>
                <a:cs typeface="Calibri"/>
              </a:rPr>
              <a:t>Benchmark &amp; Align the SPED Department's Organizational Structure</a:t>
            </a:r>
          </a:p>
          <a:p>
            <a:pPr>
              <a:lnSpc>
                <a:spcPct val="102000"/>
              </a:lnSpc>
              <a:buNone/>
            </a:pPr>
            <a:r>
              <a:rPr lang="en-US" sz="1500" dirty="0">
                <a:solidFill>
                  <a:srgbClr val="1A1A1A"/>
                </a:solidFill>
                <a:latin typeface="Calibri"/>
                <a:cs typeface="Calibri"/>
              </a:rPr>
              <a:t>Shifts coordinators from reactive, compliance-driven roles back to proactive instructional leadership.</a:t>
            </a:r>
          </a:p>
        </p:txBody>
      </p:sp>
      <p:sp>
        <p:nvSpPr>
          <p:cNvPr id="107" name="t107"/>
          <p:cNvSpPr/>
          <p:nvPr/>
        </p:nvSpPr>
        <p:spPr>
          <a:xfrm>
            <a:off x="640080" y="3298600"/>
            <a:ext cx="868680" cy="585216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>
              <a:lnSpc>
                <a:spcPct val="106000"/>
              </a:lnSpc>
              <a:buNone/>
            </a:pPr>
            <a:r>
              <a:rPr lang="en-US" sz="1900" b="1" dirty="0">
                <a:solidFill>
                  <a:srgbClr val="1E3A5F"/>
                </a:solidFill>
                <a:latin typeface="Calibri"/>
                <a:cs typeface="Calibri"/>
              </a:rPr>
              <a:t>R6</a:t>
            </a:r>
          </a:p>
        </p:txBody>
      </p:sp>
      <p:sp>
        <p:nvSpPr>
          <p:cNvPr id="108" name="t108"/>
          <p:cNvSpPr/>
          <p:nvPr/>
        </p:nvSpPr>
        <p:spPr>
          <a:xfrm>
            <a:off x="1600200" y="3280312"/>
            <a:ext cx="9921240" cy="585216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>
              <a:lnSpc>
                <a:spcPct val="102000"/>
              </a:lnSpc>
              <a:buNone/>
            </a:pPr>
            <a:r>
              <a:rPr lang="en-US" sz="2000" b="1" dirty="0">
                <a:solidFill>
                  <a:srgbClr val="1E3A5F"/>
                </a:solidFill>
                <a:latin typeface="Calibri"/>
                <a:cs typeface="Calibri"/>
              </a:rPr>
              <a:t>Review, Reset &amp; Relaunch the Base School Program (ABC Model)</a:t>
            </a:r>
          </a:p>
          <a:p>
            <a:pPr>
              <a:lnSpc>
                <a:spcPct val="102000"/>
              </a:lnSpc>
              <a:buNone/>
            </a:pPr>
            <a:r>
              <a:rPr lang="en-US" sz="1500" dirty="0">
                <a:solidFill>
                  <a:srgbClr val="1A1A1A"/>
                </a:solidFill>
                <a:latin typeface="Calibri"/>
                <a:cs typeface="Calibri"/>
              </a:rPr>
              <a:t>A formal review of a model unchanged for 10 to 15 years and unevenly distributed across schools.</a:t>
            </a:r>
          </a:p>
        </p:txBody>
      </p:sp>
      <p:sp>
        <p:nvSpPr>
          <p:cNvPr id="109" name="t109"/>
          <p:cNvSpPr/>
          <p:nvPr/>
        </p:nvSpPr>
        <p:spPr>
          <a:xfrm>
            <a:off x="640080" y="4011941"/>
            <a:ext cx="868680" cy="585216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>
              <a:lnSpc>
                <a:spcPct val="106000"/>
              </a:lnSpc>
              <a:buNone/>
            </a:pPr>
            <a:r>
              <a:rPr lang="en-US" sz="1900" b="1" dirty="0">
                <a:solidFill>
                  <a:srgbClr val="1E3A5F"/>
                </a:solidFill>
                <a:latin typeface="Calibri"/>
                <a:cs typeface="Calibri"/>
              </a:rPr>
              <a:t>R7</a:t>
            </a:r>
          </a:p>
        </p:txBody>
      </p:sp>
      <p:sp>
        <p:nvSpPr>
          <p:cNvPr id="110" name="t110"/>
          <p:cNvSpPr/>
          <p:nvPr/>
        </p:nvSpPr>
        <p:spPr>
          <a:xfrm>
            <a:off x="1600200" y="3993653"/>
            <a:ext cx="9921240" cy="585216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>
              <a:lnSpc>
                <a:spcPct val="102000"/>
              </a:lnSpc>
              <a:buNone/>
            </a:pPr>
            <a:r>
              <a:rPr lang="en-US" sz="2000" b="1" dirty="0">
                <a:solidFill>
                  <a:srgbClr val="1E3A5F"/>
                </a:solidFill>
                <a:latin typeface="Calibri"/>
                <a:cs typeface="Calibri"/>
              </a:rPr>
              <a:t>Design a Coordinated, Multi-Year Professional Learning System</a:t>
            </a:r>
          </a:p>
          <a:p>
            <a:pPr>
              <a:lnSpc>
                <a:spcPct val="102000"/>
              </a:lnSpc>
              <a:buNone/>
            </a:pPr>
            <a:r>
              <a:rPr lang="en-US" sz="1500" dirty="0">
                <a:solidFill>
                  <a:srgbClr val="1A1A1A"/>
                </a:solidFill>
                <a:latin typeface="Calibri"/>
                <a:cs typeface="Calibri"/>
              </a:rPr>
              <a:t>Addresses professional development (PD), the only staff-survey section where negative significantly outweighs positive.</a:t>
            </a:r>
          </a:p>
        </p:txBody>
      </p:sp>
      <p:sp>
        <p:nvSpPr>
          <p:cNvPr id="111" name="t111"/>
          <p:cNvSpPr/>
          <p:nvPr/>
        </p:nvSpPr>
        <p:spPr>
          <a:xfrm>
            <a:off x="640080" y="4672584"/>
            <a:ext cx="868680" cy="585216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>
              <a:lnSpc>
                <a:spcPct val="106000"/>
              </a:lnSpc>
              <a:buNone/>
            </a:pPr>
            <a:r>
              <a:rPr lang="en-US" sz="1900" b="1" dirty="0">
                <a:solidFill>
                  <a:srgbClr val="1E3A5F"/>
                </a:solidFill>
                <a:latin typeface="Calibri"/>
                <a:cs typeface="Calibri"/>
              </a:rPr>
              <a:t>R8</a:t>
            </a:r>
          </a:p>
        </p:txBody>
      </p:sp>
      <p:sp>
        <p:nvSpPr>
          <p:cNvPr id="112" name="t112"/>
          <p:cNvSpPr/>
          <p:nvPr/>
        </p:nvSpPr>
        <p:spPr>
          <a:xfrm>
            <a:off x="1600200" y="4654296"/>
            <a:ext cx="9921240" cy="585216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>
              <a:lnSpc>
                <a:spcPct val="102000"/>
              </a:lnSpc>
              <a:buNone/>
            </a:pPr>
            <a:r>
              <a:rPr lang="en-US" sz="2000" b="1" dirty="0">
                <a:solidFill>
                  <a:srgbClr val="1E3A5F"/>
                </a:solidFill>
                <a:latin typeface="Calibri"/>
                <a:cs typeface="Calibri"/>
              </a:rPr>
              <a:t>Establish a Division-Wide Teaching Assistant (TA) &amp; Paraprofessional Support System</a:t>
            </a:r>
          </a:p>
          <a:p>
            <a:pPr>
              <a:lnSpc>
                <a:spcPct val="102000"/>
              </a:lnSpc>
              <a:buNone/>
            </a:pPr>
            <a:r>
              <a:rPr lang="en-US" sz="1500" dirty="0">
                <a:solidFill>
                  <a:srgbClr val="1A1A1A"/>
                </a:solidFill>
                <a:latin typeface="Calibri"/>
                <a:cs typeface="Calibri"/>
              </a:rPr>
              <a:t>Structured, ongoing training for the staff who provide the most direct daily support to students.</a:t>
            </a:r>
          </a:p>
        </p:txBody>
      </p:sp>
      <p:sp>
        <p:nvSpPr>
          <p:cNvPr id="113" name="t113"/>
          <p:cNvSpPr/>
          <p:nvPr/>
        </p:nvSpPr>
        <p:spPr>
          <a:xfrm>
            <a:off x="640080" y="5367637"/>
            <a:ext cx="868680" cy="585216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>
              <a:lnSpc>
                <a:spcPct val="106000"/>
              </a:lnSpc>
              <a:buNone/>
            </a:pPr>
            <a:r>
              <a:rPr lang="en-US" sz="1900" b="1" dirty="0">
                <a:solidFill>
                  <a:srgbClr val="1E3A5F"/>
                </a:solidFill>
                <a:latin typeface="Calibri"/>
                <a:cs typeface="Calibri"/>
              </a:rPr>
              <a:t>R9</a:t>
            </a:r>
          </a:p>
        </p:txBody>
      </p:sp>
      <p:sp>
        <p:nvSpPr>
          <p:cNvPr id="114" name="t114"/>
          <p:cNvSpPr/>
          <p:nvPr/>
        </p:nvSpPr>
        <p:spPr>
          <a:xfrm>
            <a:off x="1600200" y="5349349"/>
            <a:ext cx="9921240" cy="585216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>
              <a:lnSpc>
                <a:spcPct val="102000"/>
              </a:lnSpc>
              <a:buNone/>
            </a:pPr>
            <a:r>
              <a:rPr lang="en-US" sz="2000" b="1" dirty="0">
                <a:solidFill>
                  <a:srgbClr val="1E3A5F"/>
                </a:solidFill>
                <a:latin typeface="Calibri"/>
                <a:cs typeface="Calibri"/>
              </a:rPr>
              <a:t>Strengthen &amp; Integrate the Student Performance Monitoring System</a:t>
            </a:r>
          </a:p>
          <a:p>
            <a:pPr>
              <a:lnSpc>
                <a:spcPct val="102000"/>
              </a:lnSpc>
              <a:buNone/>
            </a:pPr>
            <a:r>
              <a:rPr lang="en-US" sz="1500" dirty="0">
                <a:solidFill>
                  <a:srgbClr val="1A1A1A"/>
                </a:solidFill>
                <a:latin typeface="Calibri"/>
                <a:cs typeface="Calibri"/>
              </a:rPr>
              <a:t>A consistent, system-wide way to track and share progress data with staff, families, and students.</a:t>
            </a:r>
          </a:p>
        </p:txBody>
      </p:sp>
      <p:sp>
        <p:nvSpPr>
          <p:cNvPr id="115" name="t115"/>
          <p:cNvSpPr/>
          <p:nvPr/>
        </p:nvSpPr>
        <p:spPr>
          <a:xfrm>
            <a:off x="640080" y="6062690"/>
            <a:ext cx="868680" cy="585216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>
              <a:lnSpc>
                <a:spcPct val="106000"/>
              </a:lnSpc>
              <a:buNone/>
            </a:pPr>
            <a:r>
              <a:rPr lang="en-US" sz="1900" b="1" dirty="0">
                <a:solidFill>
                  <a:srgbClr val="1E3A5F"/>
                </a:solidFill>
                <a:latin typeface="Calibri"/>
                <a:cs typeface="Calibri"/>
              </a:rPr>
              <a:t>R10</a:t>
            </a:r>
          </a:p>
        </p:txBody>
      </p:sp>
      <p:sp>
        <p:nvSpPr>
          <p:cNvPr id="116" name="t116"/>
          <p:cNvSpPr/>
          <p:nvPr/>
        </p:nvSpPr>
        <p:spPr>
          <a:xfrm>
            <a:off x="1600200" y="6062690"/>
            <a:ext cx="9921240" cy="585216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>
              <a:lnSpc>
                <a:spcPct val="102000"/>
              </a:lnSpc>
              <a:buNone/>
            </a:pPr>
            <a:r>
              <a:rPr lang="en-US" sz="2000" b="1" dirty="0">
                <a:solidFill>
                  <a:srgbClr val="1E3A5F"/>
                </a:solidFill>
                <a:latin typeface="Calibri"/>
                <a:cs typeface="Calibri"/>
              </a:rPr>
              <a:t>Review &amp; Align School Psychologist Staffing</a:t>
            </a:r>
          </a:p>
          <a:p>
            <a:pPr>
              <a:lnSpc>
                <a:spcPct val="102000"/>
              </a:lnSpc>
              <a:buNone/>
            </a:pPr>
            <a:r>
              <a:rPr lang="en-US" sz="1500" dirty="0">
                <a:solidFill>
                  <a:srgbClr val="1A1A1A"/>
                </a:solidFill>
                <a:latin typeface="Calibri"/>
                <a:cs typeface="Calibri"/>
              </a:rPr>
              <a:t>Supports timely, consistent evaluations and helps protect IDEA-required evaluation timelines.</a:t>
            </a:r>
          </a:p>
        </p:txBody>
      </p:sp>
      <p:sp>
        <p:nvSpPr>
          <p:cNvPr id="118" name="t118"/>
          <p:cNvSpPr/>
          <p:nvPr/>
        </p:nvSpPr>
        <p:spPr>
          <a:xfrm>
            <a:off x="11155680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 algn="r">
              <a:lnSpc>
                <a:spcPct val="106000"/>
              </a:lnSpc>
              <a:buNone/>
            </a:pPr>
            <a:r>
              <a:rPr lang="en-US" sz="1200" dirty="0">
                <a:solidFill>
                  <a:srgbClr val="6B7280"/>
                </a:solidFill>
                <a:latin typeface="Calibri"/>
                <a:cs typeface="Calibri"/>
              </a:rPr>
              <a:t>8</a:t>
            </a:r>
          </a:p>
        </p:txBody>
      </p:sp>
      <p:pic>
        <p:nvPicPr>
          <p:cNvPr id="2" name="Picture 1" descr="Blue text on a black background  AI-generated content may be incorrect.">
            <a:extLst>
              <a:ext uri="{FF2B5EF4-FFF2-40B4-BE49-F238E27FC236}">
                <a16:creationId xmlns:a16="http://schemas.microsoft.com/office/drawing/2014/main" id="{FAEEE0F8-8B2B-CD1D-FF16-1269D42A74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9764" y="73737"/>
            <a:ext cx="1530985" cy="499745"/>
          </a:xfrm>
          <a:prstGeom prst="rect">
            <a:avLst/>
          </a:prstGeom>
          <a:noFill/>
          <a:ln>
            <a:noFill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t100"/>
          <p:cNvSpPr/>
          <p:nvPr/>
        </p:nvSpPr>
        <p:spPr>
          <a:xfrm>
            <a:off x="640080" y="411480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>
              <a:lnSpc>
                <a:spcPct val="106000"/>
              </a:lnSpc>
              <a:buNone/>
            </a:pPr>
            <a:r>
              <a:rPr lang="en-US" sz="1600" b="1" dirty="0">
                <a:solidFill>
                  <a:srgbClr val="1E3A5F"/>
                </a:solidFill>
                <a:latin typeface="Calibri"/>
                <a:cs typeface="Calibri"/>
              </a:rPr>
              <a:t>SECTION 6</a:t>
            </a:r>
          </a:p>
        </p:txBody>
      </p:sp>
      <p:sp>
        <p:nvSpPr>
          <p:cNvPr id="101" name="t101"/>
          <p:cNvSpPr/>
          <p:nvPr/>
        </p:nvSpPr>
        <p:spPr>
          <a:xfrm>
            <a:off x="640080" y="777240"/>
            <a:ext cx="10881360" cy="731520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>
              <a:lnSpc>
                <a:spcPct val="106000"/>
              </a:lnSpc>
              <a:buNone/>
            </a:pPr>
            <a:r>
              <a:rPr lang="en-US" sz="3600" b="1" dirty="0">
                <a:solidFill>
                  <a:srgbClr val="1E3A5F"/>
                </a:solidFill>
                <a:latin typeface="Calibri"/>
                <a:cs typeface="Calibri"/>
              </a:rPr>
              <a:t>Recommendations: Long-Term</a:t>
            </a:r>
          </a:p>
        </p:txBody>
      </p:sp>
      <p:sp>
        <p:nvSpPr>
          <p:cNvPr id="102" name="t102"/>
          <p:cNvSpPr/>
          <p:nvPr/>
        </p:nvSpPr>
        <p:spPr>
          <a:xfrm>
            <a:off x="640080" y="1426464"/>
            <a:ext cx="10881360" cy="411480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>
              <a:lnSpc>
                <a:spcPct val="106000"/>
              </a:lnSpc>
              <a:buNone/>
            </a:pPr>
            <a:r>
              <a:rPr lang="en-US" sz="1600" i="1" dirty="0">
                <a:solidFill>
                  <a:srgbClr val="6B7280"/>
                </a:solidFill>
                <a:latin typeface="Calibri"/>
                <a:cs typeface="Calibri"/>
              </a:rPr>
              <a:t>24+ months  •  Systemic redesign requiring sustained investment and leadership commitment.</a:t>
            </a:r>
          </a:p>
        </p:txBody>
      </p:sp>
      <p:sp>
        <p:nvSpPr>
          <p:cNvPr id="103" name="t103"/>
          <p:cNvSpPr/>
          <p:nvPr/>
        </p:nvSpPr>
        <p:spPr>
          <a:xfrm>
            <a:off x="640080" y="2167128"/>
            <a:ext cx="868680" cy="1737360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>
              <a:lnSpc>
                <a:spcPct val="106000"/>
              </a:lnSpc>
              <a:buNone/>
            </a:pPr>
            <a:r>
              <a:rPr lang="en-US" sz="1900" b="1" dirty="0">
                <a:solidFill>
                  <a:srgbClr val="1E3A5F"/>
                </a:solidFill>
                <a:latin typeface="Calibri"/>
                <a:cs typeface="Calibri"/>
              </a:rPr>
              <a:t>R11</a:t>
            </a:r>
          </a:p>
        </p:txBody>
      </p:sp>
      <p:sp>
        <p:nvSpPr>
          <p:cNvPr id="104" name="t104"/>
          <p:cNvSpPr/>
          <p:nvPr/>
        </p:nvSpPr>
        <p:spPr>
          <a:xfrm>
            <a:off x="1600200" y="2148840"/>
            <a:ext cx="9921240" cy="1737360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>
              <a:lnSpc>
                <a:spcPct val="102000"/>
              </a:lnSpc>
              <a:buNone/>
            </a:pPr>
            <a:r>
              <a:rPr lang="en-US" sz="2000" b="1" dirty="0">
                <a:solidFill>
                  <a:srgbClr val="1E3A5F"/>
                </a:solidFill>
                <a:latin typeface="Calibri"/>
                <a:cs typeface="Calibri"/>
              </a:rPr>
              <a:t>Embed Special Education Improvement into ACPS's Continuous Improvement System</a:t>
            </a:r>
          </a:p>
          <a:p>
            <a:pPr>
              <a:lnSpc>
                <a:spcPct val="102000"/>
              </a:lnSpc>
              <a:buNone/>
            </a:pPr>
            <a:r>
              <a:rPr lang="en-US" sz="1500" dirty="0">
                <a:solidFill>
                  <a:srgbClr val="1A1A1A"/>
                </a:solidFill>
                <a:latin typeface="Calibri"/>
                <a:cs typeface="Calibri"/>
              </a:rPr>
              <a:t>Carries the work of this review forward through the division's existing improvement infrastructure, not as a parallel initiative.</a:t>
            </a:r>
          </a:p>
        </p:txBody>
      </p:sp>
      <p:sp>
        <p:nvSpPr>
          <p:cNvPr id="105" name="t105"/>
          <p:cNvSpPr/>
          <p:nvPr/>
        </p:nvSpPr>
        <p:spPr>
          <a:xfrm>
            <a:off x="640080" y="3904488"/>
            <a:ext cx="868680" cy="1737360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>
              <a:lnSpc>
                <a:spcPct val="106000"/>
              </a:lnSpc>
              <a:buNone/>
            </a:pPr>
            <a:r>
              <a:rPr lang="en-US" sz="1900" b="1" dirty="0">
                <a:solidFill>
                  <a:srgbClr val="1E3A5F"/>
                </a:solidFill>
                <a:latin typeface="Calibri"/>
                <a:cs typeface="Calibri"/>
              </a:rPr>
              <a:t>R12</a:t>
            </a:r>
          </a:p>
        </p:txBody>
      </p:sp>
      <p:sp>
        <p:nvSpPr>
          <p:cNvPr id="106" name="t106"/>
          <p:cNvSpPr/>
          <p:nvPr/>
        </p:nvSpPr>
        <p:spPr>
          <a:xfrm>
            <a:off x="1600200" y="3886200"/>
            <a:ext cx="9921240" cy="1737360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>
              <a:lnSpc>
                <a:spcPct val="102000"/>
              </a:lnSpc>
              <a:buNone/>
            </a:pPr>
            <a:r>
              <a:rPr lang="en-US" sz="2000" b="1" dirty="0">
                <a:solidFill>
                  <a:srgbClr val="1E3A5F"/>
                </a:solidFill>
                <a:latin typeface="Calibri"/>
                <a:cs typeface="Calibri"/>
              </a:rPr>
              <a:t>Build Strategic Partnerships to Extend Professional Learning &amp; Student Opportunity</a:t>
            </a:r>
          </a:p>
          <a:p>
            <a:pPr>
              <a:lnSpc>
                <a:spcPct val="102000"/>
              </a:lnSpc>
              <a:buNone/>
            </a:pPr>
            <a:r>
              <a:rPr lang="en-US" sz="1500" dirty="0">
                <a:solidFill>
                  <a:srgbClr val="1A1A1A"/>
                </a:solidFill>
                <a:latin typeface="Calibri"/>
                <a:cs typeface="Calibri"/>
              </a:rPr>
              <a:t>Draws on outside partners to broaden what ACPS can offer students and staff beyond current internal capacity.</a:t>
            </a:r>
          </a:p>
        </p:txBody>
      </p:sp>
      <p:sp>
        <p:nvSpPr>
          <p:cNvPr id="107" name="t107"/>
          <p:cNvSpPr/>
          <p:nvPr/>
        </p:nvSpPr>
        <p:spPr>
          <a:xfrm>
            <a:off x="640080" y="6446520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>
              <a:lnSpc>
                <a:spcPct val="106000"/>
              </a:lnSpc>
              <a:buNone/>
            </a:pPr>
            <a:r>
              <a:rPr lang="en-US" sz="1200" dirty="0">
                <a:solidFill>
                  <a:srgbClr val="6B7280"/>
                </a:solidFill>
                <a:latin typeface="Calibri"/>
                <a:cs typeface="Calibri"/>
              </a:rPr>
              <a:t>ACPS Special Education Review  |  Berkley Group  |  July 2026</a:t>
            </a:r>
          </a:p>
        </p:txBody>
      </p:sp>
      <p:sp>
        <p:nvSpPr>
          <p:cNvPr id="108" name="t108"/>
          <p:cNvSpPr/>
          <p:nvPr/>
        </p:nvSpPr>
        <p:spPr>
          <a:xfrm>
            <a:off x="11155680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 algn="r">
              <a:lnSpc>
                <a:spcPct val="106000"/>
              </a:lnSpc>
              <a:buNone/>
            </a:pPr>
            <a:r>
              <a:rPr lang="en-US" sz="1200" dirty="0">
                <a:solidFill>
                  <a:srgbClr val="6B7280"/>
                </a:solidFill>
                <a:latin typeface="Calibri"/>
                <a:cs typeface="Calibri"/>
              </a:rPr>
              <a:t>9</a:t>
            </a:r>
          </a:p>
        </p:txBody>
      </p:sp>
      <p:pic>
        <p:nvPicPr>
          <p:cNvPr id="2" name="Picture 1" descr="Blue text on a black background  AI-generated content may be incorrect.">
            <a:extLst>
              <a:ext uri="{FF2B5EF4-FFF2-40B4-BE49-F238E27FC236}">
                <a16:creationId xmlns:a16="http://schemas.microsoft.com/office/drawing/2014/main" id="{8C33CC0D-8665-5937-CC10-FAA8CA802B7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9764" y="73737"/>
            <a:ext cx="1530985" cy="499745"/>
          </a:xfrm>
          <a:prstGeom prst="rect">
            <a:avLst/>
          </a:prstGeom>
          <a:noFill/>
          <a:ln>
            <a:noFill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t100"/>
          <p:cNvSpPr/>
          <p:nvPr/>
        </p:nvSpPr>
        <p:spPr>
          <a:xfrm>
            <a:off x="640080" y="411480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>
              <a:lnSpc>
                <a:spcPct val="106000"/>
              </a:lnSpc>
              <a:buNone/>
            </a:pPr>
            <a:r>
              <a:rPr lang="en-US" sz="1600" b="1" dirty="0">
                <a:solidFill>
                  <a:srgbClr val="1E3A5F"/>
                </a:solidFill>
                <a:latin typeface="Calibri"/>
                <a:cs typeface="Calibri"/>
              </a:rPr>
              <a:t>SECTION 6</a:t>
            </a:r>
          </a:p>
        </p:txBody>
      </p:sp>
      <p:sp>
        <p:nvSpPr>
          <p:cNvPr id="101" name="t101"/>
          <p:cNvSpPr/>
          <p:nvPr/>
        </p:nvSpPr>
        <p:spPr>
          <a:xfrm>
            <a:off x="640080" y="777240"/>
            <a:ext cx="10881360" cy="731520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>
              <a:lnSpc>
                <a:spcPct val="106000"/>
              </a:lnSpc>
              <a:buNone/>
            </a:pPr>
            <a:r>
              <a:rPr lang="en-US" sz="3600" b="1" dirty="0">
                <a:solidFill>
                  <a:srgbClr val="1E3A5F"/>
                </a:solidFill>
                <a:latin typeface="Calibri"/>
                <a:cs typeface="Calibri"/>
              </a:rPr>
              <a:t>Conditions for Success</a:t>
            </a:r>
          </a:p>
        </p:txBody>
      </p:sp>
      <p:sp>
        <p:nvSpPr>
          <p:cNvPr id="102" name="t102"/>
          <p:cNvSpPr/>
          <p:nvPr/>
        </p:nvSpPr>
        <p:spPr>
          <a:xfrm>
            <a:off x="640080" y="1337172"/>
            <a:ext cx="10881360" cy="411480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>
              <a:lnSpc>
                <a:spcPct val="106000"/>
              </a:lnSpc>
              <a:buNone/>
            </a:pPr>
            <a:r>
              <a:rPr lang="en-US" sz="1800" i="1" dirty="0">
                <a:solidFill>
                  <a:srgbClr val="1A1A1A"/>
                </a:solidFill>
                <a:latin typeface="Calibri"/>
                <a:cs typeface="Calibri"/>
              </a:rPr>
              <a:t>Four prerequisites that must be in place for the twelve recommendations to succeed.</a:t>
            </a:r>
          </a:p>
        </p:txBody>
      </p:sp>
      <p:sp>
        <p:nvSpPr>
          <p:cNvPr id="103" name="t103"/>
          <p:cNvSpPr/>
          <p:nvPr/>
        </p:nvSpPr>
        <p:spPr>
          <a:xfrm>
            <a:off x="704088" y="2423160"/>
            <a:ext cx="5349240" cy="1691640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>
              <a:lnSpc>
                <a:spcPct val="104000"/>
              </a:lnSpc>
              <a:buNone/>
            </a:pPr>
            <a:r>
              <a:rPr lang="en-US" sz="2000" b="1" dirty="0">
                <a:solidFill>
                  <a:srgbClr val="1E3A5F"/>
                </a:solidFill>
                <a:latin typeface="Calibri"/>
                <a:cs typeface="Calibri"/>
              </a:rPr>
              <a:t>Sustained Leadership</a:t>
            </a:r>
          </a:p>
          <a:p>
            <a:pPr>
              <a:lnSpc>
                <a:spcPct val="106000"/>
              </a:lnSpc>
              <a:buNone/>
            </a:pPr>
            <a:r>
              <a:rPr lang="en-US" dirty="0">
                <a:solidFill>
                  <a:srgbClr val="1A1A1A"/>
                </a:solidFill>
                <a:latin typeface="Calibri"/>
                <a:cs typeface="Calibri"/>
              </a:rPr>
              <a:t>A clear, sustained line of leadership with full, visible support from the Interim Superintendent and School Board, from launch through implementation.</a:t>
            </a:r>
          </a:p>
        </p:txBody>
      </p:sp>
      <p:sp>
        <p:nvSpPr>
          <p:cNvPr id="104" name="t104"/>
          <p:cNvSpPr/>
          <p:nvPr/>
        </p:nvSpPr>
        <p:spPr>
          <a:xfrm>
            <a:off x="6400800" y="2344815"/>
            <a:ext cx="5349240" cy="1691640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>
              <a:lnSpc>
                <a:spcPct val="104000"/>
              </a:lnSpc>
              <a:buNone/>
            </a:pPr>
            <a:r>
              <a:rPr lang="en-US" sz="2000" b="1" dirty="0">
                <a:solidFill>
                  <a:srgbClr val="1E3A5F"/>
                </a:solidFill>
                <a:latin typeface="Calibri"/>
                <a:cs typeface="Calibri"/>
              </a:rPr>
              <a:t>A Comprehensive Communication Plan</a:t>
            </a:r>
          </a:p>
          <a:p>
            <a:pPr>
              <a:lnSpc>
                <a:spcPct val="106000"/>
              </a:lnSpc>
              <a:buNone/>
            </a:pPr>
            <a:r>
              <a:rPr lang="en-US" dirty="0">
                <a:solidFill>
                  <a:srgbClr val="1A1A1A"/>
                </a:solidFill>
                <a:latin typeface="Calibri"/>
                <a:cs typeface="Calibri"/>
              </a:rPr>
              <a:t>Explains the why, what, how, and when of every major action, in formats accessible to every audience and language.</a:t>
            </a:r>
          </a:p>
        </p:txBody>
      </p:sp>
      <p:sp>
        <p:nvSpPr>
          <p:cNvPr id="105" name="t105"/>
          <p:cNvSpPr/>
          <p:nvPr/>
        </p:nvSpPr>
        <p:spPr>
          <a:xfrm>
            <a:off x="704088" y="4263529"/>
            <a:ext cx="5349240" cy="1691640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>
              <a:lnSpc>
                <a:spcPct val="104000"/>
              </a:lnSpc>
              <a:buNone/>
            </a:pPr>
            <a:r>
              <a:rPr lang="en-US" sz="2000" b="1" dirty="0">
                <a:solidFill>
                  <a:srgbClr val="1E3A5F"/>
                </a:solidFill>
                <a:latin typeface="Calibri"/>
                <a:cs typeface="Calibri"/>
              </a:rPr>
              <a:t>Consensus-Building</a:t>
            </a:r>
          </a:p>
          <a:p>
            <a:pPr>
              <a:lnSpc>
                <a:spcPct val="106000"/>
              </a:lnSpc>
              <a:buNone/>
            </a:pPr>
            <a:r>
              <a:rPr lang="en-US" dirty="0">
                <a:solidFill>
                  <a:srgbClr val="1A1A1A"/>
                </a:solidFill>
                <a:latin typeface="Calibri"/>
                <a:cs typeface="Calibri"/>
              </a:rPr>
              <a:t>Stakeholder involvement that goes beyond notification, creating shared ownership among families, staff, and students.</a:t>
            </a:r>
          </a:p>
        </p:txBody>
      </p:sp>
      <p:sp>
        <p:nvSpPr>
          <p:cNvPr id="106" name="t106"/>
          <p:cNvSpPr/>
          <p:nvPr/>
        </p:nvSpPr>
        <p:spPr>
          <a:xfrm>
            <a:off x="6470904" y="4217532"/>
            <a:ext cx="5349240" cy="1691640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>
              <a:lnSpc>
                <a:spcPct val="104000"/>
              </a:lnSpc>
              <a:buNone/>
            </a:pPr>
            <a:r>
              <a:rPr lang="en-US" sz="2000" b="1" dirty="0">
                <a:solidFill>
                  <a:srgbClr val="1E3A5F"/>
                </a:solidFill>
                <a:latin typeface="Calibri"/>
                <a:cs typeface="Calibri"/>
              </a:rPr>
              <a:t>A Project Management Framework</a:t>
            </a:r>
          </a:p>
          <a:p>
            <a:pPr>
              <a:lnSpc>
                <a:spcPct val="106000"/>
              </a:lnSpc>
              <a:buNone/>
            </a:pPr>
            <a:r>
              <a:rPr lang="en-US" dirty="0">
                <a:solidFill>
                  <a:srgbClr val="1A1A1A"/>
                </a:solidFill>
                <a:latin typeface="Calibri"/>
                <a:cs typeface="Calibri"/>
              </a:rPr>
              <a:t>Discipline in how decisions are made, progress is monitored, and accountability is maintained until it becomes routine.</a:t>
            </a:r>
          </a:p>
        </p:txBody>
      </p:sp>
      <p:sp>
        <p:nvSpPr>
          <p:cNvPr id="108" name="t108"/>
          <p:cNvSpPr/>
          <p:nvPr/>
        </p:nvSpPr>
        <p:spPr>
          <a:xfrm>
            <a:off x="11155680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 algn="r">
              <a:lnSpc>
                <a:spcPct val="106000"/>
              </a:lnSpc>
              <a:buNone/>
            </a:pPr>
            <a:r>
              <a:rPr lang="en-US" sz="1200" dirty="0">
                <a:solidFill>
                  <a:srgbClr val="6B7280"/>
                </a:solidFill>
                <a:latin typeface="Calibri"/>
                <a:cs typeface="Calibri"/>
              </a:rPr>
              <a:t>10</a:t>
            </a:r>
          </a:p>
        </p:txBody>
      </p:sp>
      <p:pic>
        <p:nvPicPr>
          <p:cNvPr id="2" name="Picture 1" descr="Blue text on a black background  AI-generated content may be incorrect.">
            <a:extLst>
              <a:ext uri="{FF2B5EF4-FFF2-40B4-BE49-F238E27FC236}">
                <a16:creationId xmlns:a16="http://schemas.microsoft.com/office/drawing/2014/main" id="{D36BCED3-AFCE-46FF-184D-65E191A8066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9764" y="73737"/>
            <a:ext cx="1530985" cy="49974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hape 4">
            <a:extLst>
              <a:ext uri="{FF2B5EF4-FFF2-40B4-BE49-F238E27FC236}">
                <a16:creationId xmlns:a16="http://schemas.microsoft.com/office/drawing/2014/main" id="{077CDF2F-E1A2-A3D5-9D96-846D367F5F91}"/>
              </a:ext>
            </a:extLst>
          </p:cNvPr>
          <p:cNvSpPr/>
          <p:nvPr/>
        </p:nvSpPr>
        <p:spPr>
          <a:xfrm>
            <a:off x="0" y="2286000"/>
            <a:ext cx="566928" cy="566928"/>
          </a:xfrm>
          <a:prstGeom prst="ellipse">
            <a:avLst/>
          </a:prstGeom>
          <a:solidFill>
            <a:srgbClr val="CFE0E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>
            <a:extLst>
              <a:ext uri="{FF2B5EF4-FFF2-40B4-BE49-F238E27FC236}">
                <a16:creationId xmlns:a16="http://schemas.microsoft.com/office/drawing/2014/main" id="{E581A49C-7076-42AA-9471-EFD596D7F4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160" y="2423160"/>
            <a:ext cx="292608" cy="292608"/>
          </a:xfrm>
          <a:prstGeom prst="rect">
            <a:avLst/>
          </a:prstGeom>
        </p:spPr>
      </p:pic>
      <p:sp>
        <p:nvSpPr>
          <p:cNvPr id="5" name="Shape 8">
            <a:extLst>
              <a:ext uri="{FF2B5EF4-FFF2-40B4-BE49-F238E27FC236}">
                <a16:creationId xmlns:a16="http://schemas.microsoft.com/office/drawing/2014/main" id="{1DD64CBE-A2D0-D5EE-4338-2D7C3EB32D1B}"/>
              </a:ext>
            </a:extLst>
          </p:cNvPr>
          <p:cNvSpPr/>
          <p:nvPr/>
        </p:nvSpPr>
        <p:spPr>
          <a:xfrm>
            <a:off x="5696712" y="2207655"/>
            <a:ext cx="566928" cy="566928"/>
          </a:xfrm>
          <a:prstGeom prst="ellipse">
            <a:avLst/>
          </a:prstGeom>
          <a:solidFill>
            <a:srgbClr val="CFE0E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6" name="Image 1" descr="preencoded.png">
            <a:extLst>
              <a:ext uri="{FF2B5EF4-FFF2-40B4-BE49-F238E27FC236}">
                <a16:creationId xmlns:a16="http://schemas.microsoft.com/office/drawing/2014/main" id="{24BFA8FA-3B9D-11CB-037C-377AEB7651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33872" y="2344815"/>
            <a:ext cx="292608" cy="292608"/>
          </a:xfrm>
          <a:prstGeom prst="rect">
            <a:avLst/>
          </a:prstGeom>
        </p:spPr>
      </p:pic>
      <p:sp>
        <p:nvSpPr>
          <p:cNvPr id="7" name="Shape 12">
            <a:extLst>
              <a:ext uri="{FF2B5EF4-FFF2-40B4-BE49-F238E27FC236}">
                <a16:creationId xmlns:a16="http://schemas.microsoft.com/office/drawing/2014/main" id="{9F80AE3B-1082-EDD5-C8BC-DFB7D4D2F151}"/>
              </a:ext>
            </a:extLst>
          </p:cNvPr>
          <p:cNvSpPr/>
          <p:nvPr/>
        </p:nvSpPr>
        <p:spPr>
          <a:xfrm>
            <a:off x="12192" y="4114800"/>
            <a:ext cx="566928" cy="566928"/>
          </a:xfrm>
          <a:prstGeom prst="ellipse">
            <a:avLst/>
          </a:prstGeom>
          <a:solidFill>
            <a:srgbClr val="CFE0E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8" name="Image 2" descr="preencoded.png">
            <a:extLst>
              <a:ext uri="{FF2B5EF4-FFF2-40B4-BE49-F238E27FC236}">
                <a16:creationId xmlns:a16="http://schemas.microsoft.com/office/drawing/2014/main" id="{D57CAFF8-9EF0-7352-7175-4282A3C8BA3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9352" y="4251960"/>
            <a:ext cx="292608" cy="292608"/>
          </a:xfrm>
          <a:prstGeom prst="rect">
            <a:avLst/>
          </a:prstGeom>
        </p:spPr>
      </p:pic>
      <p:sp>
        <p:nvSpPr>
          <p:cNvPr id="9" name="Shape 16">
            <a:extLst>
              <a:ext uri="{FF2B5EF4-FFF2-40B4-BE49-F238E27FC236}">
                <a16:creationId xmlns:a16="http://schemas.microsoft.com/office/drawing/2014/main" id="{009E8222-5F3D-EB51-DFFA-996C4104A74A}"/>
              </a:ext>
            </a:extLst>
          </p:cNvPr>
          <p:cNvSpPr/>
          <p:nvPr/>
        </p:nvSpPr>
        <p:spPr>
          <a:xfrm>
            <a:off x="5833872" y="4120444"/>
            <a:ext cx="566928" cy="566928"/>
          </a:xfrm>
          <a:prstGeom prst="ellipse">
            <a:avLst/>
          </a:prstGeom>
          <a:solidFill>
            <a:srgbClr val="CFE0E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0" name="Image 3" descr="preencoded.png">
            <a:extLst>
              <a:ext uri="{FF2B5EF4-FFF2-40B4-BE49-F238E27FC236}">
                <a16:creationId xmlns:a16="http://schemas.microsoft.com/office/drawing/2014/main" id="{7A558E3E-9799-CCA6-A70C-9E2F1AC5C89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71032" y="4257604"/>
            <a:ext cx="292608" cy="292608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1355</Words>
  <Application>Microsoft Macintosh PowerPoint</Application>
  <PresentationFormat>Widescreen</PresentationFormat>
  <Paragraphs>174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ACPS Comprehensive Special Education Review</dc:title>
  <dc:subject>PptxGenJS Presentation</dc:subject>
  <dc:creator>Berkley Group Education</dc:creator>
  <cp:lastModifiedBy>Scott Baker</cp:lastModifiedBy>
  <cp:revision>17</cp:revision>
  <cp:lastPrinted>2026-07-06T23:09:30Z</cp:lastPrinted>
  <dcterms:created xsi:type="dcterms:W3CDTF">2026-07-04T15:03:12Z</dcterms:created>
  <dcterms:modified xsi:type="dcterms:W3CDTF">2026-07-16T17:43:23Z</dcterms:modified>
</cp:coreProperties>
</file>